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70" r:id="rId14"/>
    <p:sldId id="271" r:id="rId15"/>
    <p:sldId id="291" r:id="rId16"/>
    <p:sldId id="272" r:id="rId17"/>
    <p:sldId id="273" r:id="rId18"/>
    <p:sldId id="274"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Lst>
  <p:sldSz cx="18288000" cy="10287000"/>
  <p:notesSz cx="6858000" cy="9144000"/>
  <p:embeddedFontLst>
    <p:embeddedFont>
      <p:font typeface="Heading Now 71-78" panose="020B0604020202020204" charset="0"/>
      <p:regular r:id="rId36"/>
    </p:embeddedFont>
    <p:embeddedFont>
      <p:font typeface="Roboto" panose="02000000000000000000" pitchFamily="2" charset="0"/>
      <p:regular r:id="rId37"/>
      <p:bold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svg>
</file>

<file path=ppt/media/image19.png>
</file>

<file path=ppt/media/image2.jpeg>
</file>

<file path=ppt/media/image3.png>
</file>

<file path=ppt/media/image4.svg>
</file>

<file path=ppt/media/image5.png>
</file>

<file path=ppt/media/image6.sv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9B9B99-F1AC-4757-B9C8-B42E118DF7FB}" type="datetimeFigureOut">
              <a:rPr lang="en-IN" smtClean="0"/>
              <a:t>16-10-2025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4FE6CA-3808-4108-8A5C-DFE2C7D85C2B}" type="slidenum">
              <a:rPr lang="en-IN" smtClean="0"/>
              <a:t>‹#›</a:t>
            </a:fld>
            <a:endParaRPr lang="en-IN"/>
          </a:p>
        </p:txBody>
      </p:sp>
    </p:spTree>
    <p:extLst>
      <p:ext uri="{BB962C8B-B14F-4D97-AF65-F5344CB8AC3E}">
        <p14:creationId xmlns:p14="http://schemas.microsoft.com/office/powerpoint/2010/main" val="2406868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04FE6CA-3808-4108-8A5C-DFE2C7D85C2B}" type="slidenum">
              <a:rPr lang="en-IN" smtClean="0"/>
              <a:t>8</a:t>
            </a:fld>
            <a:endParaRPr lang="en-IN"/>
          </a:p>
        </p:txBody>
      </p:sp>
    </p:spTree>
    <p:extLst>
      <p:ext uri="{BB962C8B-B14F-4D97-AF65-F5344CB8AC3E}">
        <p14:creationId xmlns:p14="http://schemas.microsoft.com/office/powerpoint/2010/main" val="3858821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TextBox 2"/>
          <p:cNvSpPr txBox="1"/>
          <p:nvPr/>
        </p:nvSpPr>
        <p:spPr>
          <a:xfrm>
            <a:off x="822131" y="3035948"/>
            <a:ext cx="7243082" cy="2631028"/>
          </a:xfrm>
          <a:prstGeom prst="rect">
            <a:avLst/>
          </a:prstGeom>
        </p:spPr>
        <p:txBody>
          <a:bodyPr lIns="0" tIns="0" rIns="0" bIns="0" rtlCol="0" anchor="t">
            <a:spAutoFit/>
          </a:bodyPr>
          <a:lstStyle/>
          <a:p>
            <a:pPr algn="l">
              <a:lnSpc>
                <a:spcPts val="9180"/>
              </a:lnSpc>
            </a:pPr>
            <a:r>
              <a:rPr lang="en-US" sz="9663" spc="-608" dirty="0">
                <a:solidFill>
                  <a:srgbClr val="280F91"/>
                </a:solidFill>
                <a:latin typeface="Heading Now 71-78"/>
                <a:ea typeface="Heading Now 71-78"/>
                <a:cs typeface="Heading Now 71-78"/>
                <a:sym typeface="Heading Now 71-78"/>
              </a:rPr>
              <a:t>AI-RESUME </a:t>
            </a:r>
          </a:p>
          <a:p>
            <a:pPr marL="0" lvl="0" indent="0" algn="l">
              <a:lnSpc>
                <a:spcPts val="9180"/>
              </a:lnSpc>
            </a:pPr>
            <a:r>
              <a:rPr lang="en-US" sz="9663" spc="-608" dirty="0">
                <a:solidFill>
                  <a:srgbClr val="280F91"/>
                </a:solidFill>
                <a:latin typeface="Heading Now 71-78"/>
                <a:ea typeface="Heading Now 71-78"/>
                <a:cs typeface="Heading Now 71-78"/>
                <a:sym typeface="Heading Now 71-78"/>
              </a:rPr>
              <a:t>SCREENING</a:t>
            </a:r>
          </a:p>
        </p:txBody>
      </p:sp>
      <p:sp>
        <p:nvSpPr>
          <p:cNvPr id="3" name="TextBox 3"/>
          <p:cNvSpPr txBox="1"/>
          <p:nvPr/>
        </p:nvSpPr>
        <p:spPr>
          <a:xfrm>
            <a:off x="1021326" y="5943193"/>
            <a:ext cx="7036513" cy="2459328"/>
          </a:xfrm>
          <a:prstGeom prst="rect">
            <a:avLst/>
          </a:prstGeom>
        </p:spPr>
        <p:txBody>
          <a:bodyPr lIns="0" tIns="0" rIns="0" bIns="0" rtlCol="0" anchor="t">
            <a:spAutoFit/>
          </a:bodyPr>
          <a:lstStyle/>
          <a:p>
            <a:pPr algn="l"/>
            <a:r>
              <a:rPr lang="en-US" sz="3149" spc="-62" dirty="0">
                <a:solidFill>
                  <a:srgbClr val="280F91"/>
                </a:solidFill>
                <a:latin typeface="Heading Now 71-78"/>
                <a:ea typeface="Heading Now 71-78"/>
                <a:cs typeface="Heading Now 71-78"/>
                <a:sym typeface="Heading Now 71-78"/>
              </a:rPr>
              <a:t>Guide : </a:t>
            </a:r>
          </a:p>
          <a:p>
            <a:pPr algn="l"/>
            <a:r>
              <a:rPr lang="en-US" sz="3149" spc="-62" dirty="0">
                <a:solidFill>
                  <a:srgbClr val="280F91"/>
                </a:solidFill>
                <a:latin typeface="Heading Now 71-78"/>
                <a:ea typeface="Heading Now 71-78"/>
                <a:cs typeface="Heading Now 71-78"/>
                <a:sym typeface="Heading Now 71-78"/>
              </a:rPr>
              <a:t>Sreelekshmi K S</a:t>
            </a:r>
          </a:p>
          <a:p>
            <a:pPr algn="l"/>
            <a:r>
              <a:rPr lang="en-US" sz="3149" spc="-62" dirty="0">
                <a:solidFill>
                  <a:srgbClr val="280F91"/>
                </a:solidFill>
                <a:latin typeface="Heading Now 71-78"/>
                <a:ea typeface="Heading Now 71-78"/>
                <a:cs typeface="Heading Now 71-78"/>
                <a:sym typeface="Heading Now 71-78"/>
              </a:rPr>
              <a:t>Assistant Professor</a:t>
            </a:r>
          </a:p>
          <a:p>
            <a:pPr algn="l"/>
            <a:r>
              <a:rPr lang="en-US" sz="3149" spc="-62" dirty="0">
                <a:solidFill>
                  <a:srgbClr val="280F91"/>
                </a:solidFill>
                <a:latin typeface="Heading Now 71-78"/>
                <a:ea typeface="Heading Now 71-78"/>
                <a:cs typeface="Heading Now 71-78"/>
                <a:sym typeface="Heading Now 71-78"/>
              </a:rPr>
              <a:t>Dept of computer Application</a:t>
            </a:r>
          </a:p>
          <a:p>
            <a:pPr marL="0" lvl="0" indent="0" algn="l">
              <a:lnSpc>
                <a:spcPts val="4409"/>
              </a:lnSpc>
              <a:spcBef>
                <a:spcPct val="0"/>
              </a:spcBef>
            </a:pPr>
            <a:endParaRPr lang="en-US" sz="3149" spc="-62" dirty="0">
              <a:solidFill>
                <a:srgbClr val="280F91"/>
              </a:solidFill>
              <a:latin typeface="Heading Now 71-78"/>
              <a:ea typeface="Heading Now 71-78"/>
              <a:cs typeface="Heading Now 71-78"/>
              <a:sym typeface="Heading Now 71-78"/>
            </a:endParaRPr>
          </a:p>
        </p:txBody>
      </p:sp>
      <p:grpSp>
        <p:nvGrpSpPr>
          <p:cNvPr id="4" name="Group 4"/>
          <p:cNvGrpSpPr/>
          <p:nvPr/>
        </p:nvGrpSpPr>
        <p:grpSpPr>
          <a:xfrm rot="-5400000">
            <a:off x="12655205" y="-2585571"/>
            <a:ext cx="2111964" cy="7740592"/>
            <a:chOff x="0" y="0"/>
            <a:chExt cx="813784" cy="2982612"/>
          </a:xfrm>
        </p:grpSpPr>
        <p:sp>
          <p:nvSpPr>
            <p:cNvPr id="5" name="Freeform 5"/>
            <p:cNvSpPr/>
            <p:nvPr/>
          </p:nvSpPr>
          <p:spPr>
            <a:xfrm>
              <a:off x="0" y="0"/>
              <a:ext cx="813784" cy="2982612"/>
            </a:xfrm>
            <a:custGeom>
              <a:avLst/>
              <a:gdLst/>
              <a:ahLst/>
              <a:cxnLst/>
              <a:rect l="l" t="t" r="r" b="b"/>
              <a:pathLst>
                <a:path w="813784" h="2982612">
                  <a:moveTo>
                    <a:pt x="366574" y="0"/>
                  </a:moveTo>
                  <a:lnTo>
                    <a:pt x="447209" y="0"/>
                  </a:lnTo>
                  <a:cubicBezTo>
                    <a:pt x="544431" y="0"/>
                    <a:pt x="637670" y="38621"/>
                    <a:pt x="706416" y="107367"/>
                  </a:cubicBezTo>
                  <a:cubicBezTo>
                    <a:pt x="775163" y="176113"/>
                    <a:pt x="813784" y="269353"/>
                    <a:pt x="813784" y="366574"/>
                  </a:cubicBezTo>
                  <a:lnTo>
                    <a:pt x="813784" y="2616037"/>
                  </a:lnTo>
                  <a:cubicBezTo>
                    <a:pt x="813784" y="2713259"/>
                    <a:pt x="775163" y="2806498"/>
                    <a:pt x="706416" y="2875245"/>
                  </a:cubicBezTo>
                  <a:cubicBezTo>
                    <a:pt x="637670" y="2943991"/>
                    <a:pt x="544431" y="2982612"/>
                    <a:pt x="447209" y="2982612"/>
                  </a:cubicBezTo>
                  <a:lnTo>
                    <a:pt x="366574" y="2982612"/>
                  </a:lnTo>
                  <a:cubicBezTo>
                    <a:pt x="269353" y="2982612"/>
                    <a:pt x="176113" y="2943991"/>
                    <a:pt x="107367" y="2875245"/>
                  </a:cubicBezTo>
                  <a:cubicBezTo>
                    <a:pt x="38621" y="2806498"/>
                    <a:pt x="0" y="2713259"/>
                    <a:pt x="0" y="2616037"/>
                  </a:cubicBezTo>
                  <a:lnTo>
                    <a:pt x="0" y="366574"/>
                  </a:lnTo>
                  <a:cubicBezTo>
                    <a:pt x="0" y="269353"/>
                    <a:pt x="38621" y="176113"/>
                    <a:pt x="107367" y="107367"/>
                  </a:cubicBezTo>
                  <a:cubicBezTo>
                    <a:pt x="176113" y="38621"/>
                    <a:pt x="269353" y="0"/>
                    <a:pt x="366574" y="0"/>
                  </a:cubicBezTo>
                  <a:close/>
                </a:path>
              </a:pathLst>
            </a:custGeom>
            <a:solidFill>
              <a:srgbClr val="280F91"/>
            </a:solidFill>
            <a:ln cap="rnd">
              <a:noFill/>
              <a:prstDash val="solid"/>
              <a:round/>
            </a:ln>
          </p:spPr>
          <p:txBody>
            <a:bodyPr/>
            <a:lstStyle/>
            <a:p>
              <a:endParaRPr lang="en-IN"/>
            </a:p>
          </p:txBody>
        </p:sp>
        <p:sp>
          <p:nvSpPr>
            <p:cNvPr id="6" name="TextBox 6"/>
            <p:cNvSpPr txBox="1"/>
            <p:nvPr/>
          </p:nvSpPr>
          <p:spPr>
            <a:xfrm>
              <a:off x="0" y="-19050"/>
              <a:ext cx="813784" cy="3001662"/>
            </a:xfrm>
            <a:prstGeom prst="rect">
              <a:avLst/>
            </a:prstGeom>
          </p:spPr>
          <p:txBody>
            <a:bodyPr lIns="50800" tIns="50800" rIns="50800" bIns="50800" rtlCol="0" anchor="ctr"/>
            <a:lstStyle/>
            <a:p>
              <a:pPr algn="ctr">
                <a:lnSpc>
                  <a:spcPts val="1540"/>
                </a:lnSpc>
                <a:spcBef>
                  <a:spcPct val="0"/>
                </a:spcBef>
              </a:pPr>
              <a:endParaRPr/>
            </a:p>
          </p:txBody>
        </p:sp>
      </p:grpSp>
      <p:grpSp>
        <p:nvGrpSpPr>
          <p:cNvPr id="10" name="Group 10"/>
          <p:cNvGrpSpPr/>
          <p:nvPr/>
        </p:nvGrpSpPr>
        <p:grpSpPr>
          <a:xfrm>
            <a:off x="8839200" y="2683674"/>
            <a:ext cx="5912436" cy="2111964"/>
            <a:chOff x="0" y="0"/>
            <a:chExt cx="1340109" cy="478696"/>
          </a:xfrm>
        </p:grpSpPr>
        <p:sp>
          <p:nvSpPr>
            <p:cNvPr id="11" name="Freeform 11"/>
            <p:cNvSpPr/>
            <p:nvPr/>
          </p:nvSpPr>
          <p:spPr>
            <a:xfrm>
              <a:off x="0" y="0"/>
              <a:ext cx="1340109" cy="478696"/>
            </a:xfrm>
            <a:custGeom>
              <a:avLst/>
              <a:gdLst/>
              <a:ahLst/>
              <a:cxnLst/>
              <a:rect l="l" t="t" r="r" b="b"/>
              <a:pathLst>
                <a:path w="1340109" h="478696">
                  <a:moveTo>
                    <a:pt x="130943" y="0"/>
                  </a:moveTo>
                  <a:lnTo>
                    <a:pt x="1209166" y="0"/>
                  </a:lnTo>
                  <a:cubicBezTo>
                    <a:pt x="1281484" y="0"/>
                    <a:pt x="1340109" y="58625"/>
                    <a:pt x="1340109" y="130943"/>
                  </a:cubicBezTo>
                  <a:lnTo>
                    <a:pt x="1340109" y="347753"/>
                  </a:lnTo>
                  <a:cubicBezTo>
                    <a:pt x="1340109" y="382482"/>
                    <a:pt x="1326313" y="415787"/>
                    <a:pt x="1301757" y="440344"/>
                  </a:cubicBezTo>
                  <a:cubicBezTo>
                    <a:pt x="1277200" y="464901"/>
                    <a:pt x="1243894" y="478696"/>
                    <a:pt x="1209166" y="478696"/>
                  </a:cubicBezTo>
                  <a:lnTo>
                    <a:pt x="130943" y="478696"/>
                  </a:lnTo>
                  <a:cubicBezTo>
                    <a:pt x="58625" y="478696"/>
                    <a:pt x="0" y="420071"/>
                    <a:pt x="0" y="347753"/>
                  </a:cubicBezTo>
                  <a:lnTo>
                    <a:pt x="0" y="130943"/>
                  </a:lnTo>
                  <a:cubicBezTo>
                    <a:pt x="0" y="96215"/>
                    <a:pt x="13796" y="62909"/>
                    <a:pt x="38352" y="38352"/>
                  </a:cubicBezTo>
                  <a:cubicBezTo>
                    <a:pt x="62909" y="13796"/>
                    <a:pt x="96215" y="0"/>
                    <a:pt x="130943" y="0"/>
                  </a:cubicBezTo>
                  <a:close/>
                </a:path>
              </a:pathLst>
            </a:custGeom>
            <a:blipFill>
              <a:blip r:embed="rId2"/>
              <a:stretch>
                <a:fillRect t="-52683" b="-33832"/>
              </a:stretch>
            </a:blipFill>
          </p:spPr>
          <p:txBody>
            <a:bodyPr/>
            <a:lstStyle/>
            <a:p>
              <a:endParaRPr lang="en-IN"/>
            </a:p>
          </p:txBody>
        </p:sp>
      </p:grpSp>
      <p:grpSp>
        <p:nvGrpSpPr>
          <p:cNvPr id="12" name="Group 12"/>
          <p:cNvGrpSpPr/>
          <p:nvPr/>
        </p:nvGrpSpPr>
        <p:grpSpPr>
          <a:xfrm>
            <a:off x="3777977" y="338604"/>
            <a:ext cx="5912436" cy="2111964"/>
            <a:chOff x="0" y="0"/>
            <a:chExt cx="1340109" cy="478696"/>
          </a:xfrm>
        </p:grpSpPr>
        <p:sp>
          <p:nvSpPr>
            <p:cNvPr id="13" name="Freeform 13"/>
            <p:cNvSpPr/>
            <p:nvPr/>
          </p:nvSpPr>
          <p:spPr>
            <a:xfrm>
              <a:off x="0" y="0"/>
              <a:ext cx="1340109" cy="478696"/>
            </a:xfrm>
            <a:custGeom>
              <a:avLst/>
              <a:gdLst/>
              <a:ahLst/>
              <a:cxnLst/>
              <a:rect l="l" t="t" r="r" b="b"/>
              <a:pathLst>
                <a:path w="1340109" h="478696">
                  <a:moveTo>
                    <a:pt x="130943" y="0"/>
                  </a:moveTo>
                  <a:lnTo>
                    <a:pt x="1209166" y="0"/>
                  </a:lnTo>
                  <a:cubicBezTo>
                    <a:pt x="1281484" y="0"/>
                    <a:pt x="1340109" y="58625"/>
                    <a:pt x="1340109" y="130943"/>
                  </a:cubicBezTo>
                  <a:lnTo>
                    <a:pt x="1340109" y="347753"/>
                  </a:lnTo>
                  <a:cubicBezTo>
                    <a:pt x="1340109" y="382482"/>
                    <a:pt x="1326313" y="415787"/>
                    <a:pt x="1301757" y="440344"/>
                  </a:cubicBezTo>
                  <a:cubicBezTo>
                    <a:pt x="1277200" y="464901"/>
                    <a:pt x="1243894" y="478696"/>
                    <a:pt x="1209166" y="478696"/>
                  </a:cubicBezTo>
                  <a:lnTo>
                    <a:pt x="130943" y="478696"/>
                  </a:lnTo>
                  <a:cubicBezTo>
                    <a:pt x="58625" y="478696"/>
                    <a:pt x="0" y="420071"/>
                    <a:pt x="0" y="347753"/>
                  </a:cubicBezTo>
                  <a:lnTo>
                    <a:pt x="0" y="130943"/>
                  </a:lnTo>
                  <a:cubicBezTo>
                    <a:pt x="0" y="96215"/>
                    <a:pt x="13796" y="62909"/>
                    <a:pt x="38352" y="38352"/>
                  </a:cubicBezTo>
                  <a:cubicBezTo>
                    <a:pt x="62909" y="13796"/>
                    <a:pt x="96215" y="0"/>
                    <a:pt x="130943" y="0"/>
                  </a:cubicBezTo>
                  <a:close/>
                </a:path>
              </a:pathLst>
            </a:custGeom>
            <a:blipFill>
              <a:blip r:embed="rId3"/>
              <a:stretch>
                <a:fillRect l="-12984" t="-165954" b="-208790"/>
              </a:stretch>
            </a:blipFill>
          </p:spPr>
          <p:txBody>
            <a:bodyPr/>
            <a:lstStyle/>
            <a:p>
              <a:endParaRPr lang="en-IN"/>
            </a:p>
          </p:txBody>
        </p:sp>
      </p:grpSp>
      <p:grpSp>
        <p:nvGrpSpPr>
          <p:cNvPr id="14" name="Group 14"/>
          <p:cNvGrpSpPr/>
          <p:nvPr/>
        </p:nvGrpSpPr>
        <p:grpSpPr>
          <a:xfrm rot="-5400000">
            <a:off x="14891553" y="1399191"/>
            <a:ext cx="2111964" cy="4680930"/>
            <a:chOff x="0" y="0"/>
            <a:chExt cx="813784" cy="1803660"/>
          </a:xfrm>
        </p:grpSpPr>
        <p:sp>
          <p:nvSpPr>
            <p:cNvPr id="15" name="Freeform 15"/>
            <p:cNvSpPr/>
            <p:nvPr/>
          </p:nvSpPr>
          <p:spPr>
            <a:xfrm>
              <a:off x="0" y="0"/>
              <a:ext cx="813784" cy="1803660"/>
            </a:xfrm>
            <a:custGeom>
              <a:avLst/>
              <a:gdLst/>
              <a:ahLst/>
              <a:cxnLst/>
              <a:rect l="l" t="t" r="r" b="b"/>
              <a:pathLst>
                <a:path w="813784" h="1803660">
                  <a:moveTo>
                    <a:pt x="366574" y="0"/>
                  </a:moveTo>
                  <a:lnTo>
                    <a:pt x="447209" y="0"/>
                  </a:lnTo>
                  <a:cubicBezTo>
                    <a:pt x="544431" y="0"/>
                    <a:pt x="637670" y="38621"/>
                    <a:pt x="706416" y="107367"/>
                  </a:cubicBezTo>
                  <a:cubicBezTo>
                    <a:pt x="775163" y="176113"/>
                    <a:pt x="813784" y="269353"/>
                    <a:pt x="813784" y="366574"/>
                  </a:cubicBezTo>
                  <a:lnTo>
                    <a:pt x="813784" y="1437086"/>
                  </a:lnTo>
                  <a:cubicBezTo>
                    <a:pt x="813784" y="1534307"/>
                    <a:pt x="775163" y="1627547"/>
                    <a:pt x="706416" y="1696293"/>
                  </a:cubicBezTo>
                  <a:cubicBezTo>
                    <a:pt x="637670" y="1765039"/>
                    <a:pt x="544431" y="1803660"/>
                    <a:pt x="447209" y="1803660"/>
                  </a:cubicBezTo>
                  <a:lnTo>
                    <a:pt x="366574" y="1803660"/>
                  </a:lnTo>
                  <a:cubicBezTo>
                    <a:pt x="269353" y="1803660"/>
                    <a:pt x="176113" y="1765039"/>
                    <a:pt x="107367" y="1696293"/>
                  </a:cubicBezTo>
                  <a:cubicBezTo>
                    <a:pt x="38621" y="1627547"/>
                    <a:pt x="0" y="1534307"/>
                    <a:pt x="0" y="1437086"/>
                  </a:cubicBezTo>
                  <a:lnTo>
                    <a:pt x="0" y="366574"/>
                  </a:lnTo>
                  <a:cubicBezTo>
                    <a:pt x="0" y="269353"/>
                    <a:pt x="38621" y="176113"/>
                    <a:pt x="107367" y="107367"/>
                  </a:cubicBezTo>
                  <a:cubicBezTo>
                    <a:pt x="176113" y="38621"/>
                    <a:pt x="269353" y="0"/>
                    <a:pt x="366574" y="0"/>
                  </a:cubicBezTo>
                  <a:close/>
                </a:path>
              </a:pathLst>
            </a:custGeom>
            <a:solidFill>
              <a:srgbClr val="FFFFFF"/>
            </a:solidFill>
            <a:ln cap="rnd">
              <a:noFill/>
              <a:prstDash val="solid"/>
              <a:round/>
            </a:ln>
          </p:spPr>
          <p:txBody>
            <a:bodyPr/>
            <a:lstStyle/>
            <a:p>
              <a:endParaRPr lang="en-IN"/>
            </a:p>
          </p:txBody>
        </p:sp>
        <p:sp>
          <p:nvSpPr>
            <p:cNvPr id="16" name="TextBox 16"/>
            <p:cNvSpPr txBox="1"/>
            <p:nvPr/>
          </p:nvSpPr>
          <p:spPr>
            <a:xfrm>
              <a:off x="0" y="-19050"/>
              <a:ext cx="813784" cy="1822710"/>
            </a:xfrm>
            <a:prstGeom prst="rect">
              <a:avLst/>
            </a:prstGeom>
          </p:spPr>
          <p:txBody>
            <a:bodyPr lIns="50800" tIns="50800" rIns="50800" bIns="50800" rtlCol="0" anchor="ctr"/>
            <a:lstStyle/>
            <a:p>
              <a:pPr algn="ctr">
                <a:lnSpc>
                  <a:spcPts val="1540"/>
                </a:lnSpc>
                <a:spcBef>
                  <a:spcPct val="0"/>
                </a:spcBef>
              </a:pPr>
              <a:endParaRPr/>
            </a:p>
          </p:txBody>
        </p:sp>
      </p:grpSp>
      <p:sp>
        <p:nvSpPr>
          <p:cNvPr id="17" name="Freeform 17"/>
          <p:cNvSpPr/>
          <p:nvPr/>
        </p:nvSpPr>
        <p:spPr>
          <a:xfrm rot="-5400000">
            <a:off x="15453318" y="2642807"/>
            <a:ext cx="1416724" cy="2101648"/>
          </a:xfrm>
          <a:custGeom>
            <a:avLst/>
            <a:gdLst/>
            <a:ahLst/>
            <a:cxnLst/>
            <a:rect l="l" t="t" r="r" b="b"/>
            <a:pathLst>
              <a:path w="1416724" h="2101648">
                <a:moveTo>
                  <a:pt x="0" y="0"/>
                </a:moveTo>
                <a:lnTo>
                  <a:pt x="1416725" y="0"/>
                </a:lnTo>
                <a:lnTo>
                  <a:pt x="1416725" y="2101648"/>
                </a:lnTo>
                <a:lnTo>
                  <a:pt x="0" y="210164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8" name="TextBox 18"/>
          <p:cNvSpPr txBox="1"/>
          <p:nvPr/>
        </p:nvSpPr>
        <p:spPr>
          <a:xfrm>
            <a:off x="11582400" y="5943193"/>
            <a:ext cx="3875128" cy="2533001"/>
          </a:xfrm>
          <a:prstGeom prst="rect">
            <a:avLst/>
          </a:prstGeom>
        </p:spPr>
        <p:txBody>
          <a:bodyPr lIns="0" tIns="0" rIns="0" bIns="0" rtlCol="0" anchor="t">
            <a:spAutoFit/>
          </a:bodyPr>
          <a:lstStyle/>
          <a:p>
            <a:pPr algn="l"/>
            <a:r>
              <a:rPr lang="en-US" sz="3365" spc="-212" dirty="0">
                <a:solidFill>
                  <a:srgbClr val="280F91"/>
                </a:solidFill>
                <a:latin typeface="Heading Now 71-78"/>
                <a:ea typeface="Heading Now 71-78"/>
                <a:cs typeface="Heading Now 71-78"/>
                <a:sym typeface="Heading Now 71-78"/>
              </a:rPr>
              <a:t>Presented By :</a:t>
            </a:r>
          </a:p>
          <a:p>
            <a:pPr algn="l"/>
            <a:r>
              <a:rPr lang="en-US" sz="3365" spc="-212" dirty="0">
                <a:solidFill>
                  <a:srgbClr val="280F91"/>
                </a:solidFill>
                <a:latin typeface="Heading Now 71-78"/>
                <a:ea typeface="Heading Now 71-78"/>
                <a:cs typeface="Heading Now 71-78"/>
                <a:sym typeface="Heading Now 71-78"/>
              </a:rPr>
              <a:t>Anusree V S</a:t>
            </a:r>
          </a:p>
          <a:p>
            <a:pPr algn="l"/>
            <a:r>
              <a:rPr lang="en-US" sz="3365" spc="-212" dirty="0">
                <a:solidFill>
                  <a:srgbClr val="280F91"/>
                </a:solidFill>
                <a:latin typeface="Heading Now 71-78"/>
                <a:ea typeface="Heading Now 71-78"/>
                <a:cs typeface="Heading Now 71-78"/>
                <a:sym typeface="Heading Now 71-78"/>
              </a:rPr>
              <a:t>MCA S3</a:t>
            </a:r>
          </a:p>
          <a:p>
            <a:pPr algn="l"/>
            <a:r>
              <a:rPr lang="en-US" sz="3365" spc="-212" dirty="0">
                <a:solidFill>
                  <a:srgbClr val="280F91"/>
                </a:solidFill>
                <a:latin typeface="Heading Now 71-78"/>
                <a:ea typeface="Heading Now 71-78"/>
                <a:cs typeface="Heading Now 71-78"/>
                <a:sym typeface="Heading Now 71-78"/>
              </a:rPr>
              <a:t>Roll no : 14</a:t>
            </a:r>
          </a:p>
          <a:p>
            <a:pPr algn="l">
              <a:lnSpc>
                <a:spcPts val="3634"/>
              </a:lnSpc>
              <a:spcBef>
                <a:spcPct val="0"/>
              </a:spcBef>
            </a:pPr>
            <a:endParaRPr lang="en-US" sz="3365" spc="-212" dirty="0">
              <a:solidFill>
                <a:srgbClr val="280F91"/>
              </a:solidFill>
              <a:latin typeface="Heading Now 71-78"/>
              <a:ea typeface="Heading Now 71-78"/>
              <a:cs typeface="Heading Now 71-78"/>
              <a:sym typeface="Heading Now 71-7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29101"/>
            <a:ext cx="11979092" cy="1111199"/>
          </a:xfrm>
          <a:prstGeom prst="rect">
            <a:avLst/>
          </a:prstGeom>
        </p:spPr>
        <p:txBody>
          <a:bodyPr lIns="0" tIns="0" rIns="0" bIns="0" rtlCol="0" anchor="t">
            <a:spAutoFit/>
          </a:bodyPr>
          <a:lstStyle/>
          <a:p>
            <a:pPr marL="0" lvl="0" indent="0" algn="l">
              <a:lnSpc>
                <a:spcPts val="7200"/>
              </a:lnSpc>
            </a:pPr>
            <a:r>
              <a:rPr lang="en-US" sz="6667" spc="-420">
                <a:solidFill>
                  <a:srgbClr val="DAF9FF"/>
                </a:solidFill>
                <a:latin typeface="Heading Now 71-78"/>
                <a:ea typeface="Heading Now 71-78"/>
                <a:cs typeface="Heading Now 71-78"/>
                <a:sym typeface="Heading Now 71-78"/>
              </a:rPr>
              <a:t>Problem Definition</a:t>
            </a:r>
          </a:p>
        </p:txBody>
      </p:sp>
      <p:sp>
        <p:nvSpPr>
          <p:cNvPr id="7" name="TextBox 7"/>
          <p:cNvSpPr txBox="1"/>
          <p:nvPr/>
        </p:nvSpPr>
        <p:spPr>
          <a:xfrm>
            <a:off x="1028700" y="5217100"/>
            <a:ext cx="8343900" cy="3156890"/>
          </a:xfrm>
          <a:prstGeom prst="rect">
            <a:avLst/>
          </a:prstGeom>
        </p:spPr>
        <p:txBody>
          <a:bodyPr wrap="square" lIns="0" tIns="0" rIns="0" bIns="0" rtlCol="0" anchor="t">
            <a:spAutoFit/>
          </a:bodyPr>
          <a:lstStyle/>
          <a:p>
            <a:pPr marL="493039" lvl="1" indent="-246519" algn="l">
              <a:lnSpc>
                <a:spcPct val="150000"/>
              </a:lnSpc>
              <a:buFont typeface="Arial"/>
              <a:buChar char="•"/>
            </a:pPr>
            <a:r>
              <a:rPr lang="en-US" sz="2800" dirty="0">
                <a:solidFill>
                  <a:srgbClr val="280F91"/>
                </a:solidFill>
                <a:latin typeface="Heading Now 71-78"/>
                <a:ea typeface="Heading Now 71-78"/>
                <a:cs typeface="Heading Now 71-78"/>
                <a:sym typeface="Heading Now 71-78"/>
              </a:rPr>
              <a:t>Manual Screening is Inefficient</a:t>
            </a:r>
          </a:p>
          <a:p>
            <a:pPr marL="493039" lvl="1" indent="-246519" algn="l">
              <a:lnSpc>
                <a:spcPct val="150000"/>
              </a:lnSpc>
              <a:buFont typeface="Arial"/>
              <a:buChar char="•"/>
            </a:pPr>
            <a:r>
              <a:rPr lang="en-US" sz="2800" dirty="0">
                <a:solidFill>
                  <a:srgbClr val="280F91"/>
                </a:solidFill>
                <a:latin typeface="Heading Now 71-78"/>
                <a:ea typeface="Heading Now 71-78"/>
                <a:cs typeface="Heading Now 71-78"/>
                <a:sym typeface="Heading Now 71-78"/>
              </a:rPr>
              <a:t>Human Bias and Errors</a:t>
            </a:r>
          </a:p>
          <a:p>
            <a:pPr marL="493039" lvl="1" indent="-246519" algn="l">
              <a:lnSpc>
                <a:spcPct val="150000"/>
              </a:lnSpc>
              <a:buFont typeface="Arial"/>
              <a:buChar char="•"/>
            </a:pPr>
            <a:r>
              <a:rPr lang="en-US" sz="2800" dirty="0">
                <a:solidFill>
                  <a:srgbClr val="280F91"/>
                </a:solidFill>
                <a:latin typeface="Heading Now 71-78"/>
                <a:ea typeface="Heading Now 71-78"/>
                <a:cs typeface="Heading Now 71-78"/>
                <a:sym typeface="Heading Now 71-78"/>
              </a:rPr>
              <a:t>Keyword-Based Matching is Limited</a:t>
            </a:r>
          </a:p>
          <a:p>
            <a:pPr marL="493039" lvl="1" indent="-246519" algn="l">
              <a:lnSpc>
                <a:spcPct val="150000"/>
              </a:lnSpc>
              <a:buFont typeface="Arial"/>
              <a:buChar char="•"/>
            </a:pPr>
            <a:r>
              <a:rPr lang="en-US" sz="2800" dirty="0">
                <a:solidFill>
                  <a:srgbClr val="280F91"/>
                </a:solidFill>
                <a:latin typeface="Heading Now 71-78"/>
                <a:ea typeface="Heading Now 71-78"/>
                <a:cs typeface="Heading Now 71-78"/>
                <a:sym typeface="Heading Now 71-78"/>
              </a:rPr>
              <a:t>Scalability Issues</a:t>
            </a:r>
          </a:p>
          <a:p>
            <a:pPr marL="493039" lvl="1" indent="-246519" algn="l">
              <a:lnSpc>
                <a:spcPct val="150000"/>
              </a:lnSpc>
              <a:buFont typeface="Arial"/>
              <a:buChar char="•"/>
            </a:pPr>
            <a:r>
              <a:rPr lang="en-US" sz="2800" dirty="0">
                <a:solidFill>
                  <a:srgbClr val="280F91"/>
                </a:solidFill>
                <a:latin typeface="Heading Now 71-78"/>
                <a:ea typeface="Heading Now 71-78"/>
                <a:cs typeface="Heading Now 71-78"/>
                <a:sym typeface="Heading Now 71-78"/>
              </a:rPr>
              <a:t>Poor Candidate Experience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dirty="0"/>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38626"/>
            <a:ext cx="9832979" cy="948978"/>
          </a:xfrm>
          <a:prstGeom prst="rect">
            <a:avLst/>
          </a:prstGeom>
        </p:spPr>
        <p:txBody>
          <a:bodyPr lIns="0" tIns="0" rIns="0" bIns="0" rtlCol="0" anchor="t">
            <a:spAutoFit/>
          </a:bodyPr>
          <a:lstStyle/>
          <a:p>
            <a:pPr marL="0" lvl="0" indent="0" algn="l">
              <a:lnSpc>
                <a:spcPts val="7383"/>
              </a:lnSpc>
            </a:pPr>
            <a:r>
              <a:rPr lang="en-US" sz="6836" spc="-430" dirty="0">
                <a:solidFill>
                  <a:srgbClr val="DAF9FF"/>
                </a:solidFill>
                <a:latin typeface="Heading Now 71-78"/>
                <a:ea typeface="Heading Now 71-78"/>
                <a:cs typeface="Heading Now 71-78"/>
                <a:sym typeface="Heading Now 71-78"/>
              </a:rPr>
              <a:t>Existing system</a:t>
            </a:r>
          </a:p>
        </p:txBody>
      </p:sp>
      <p:sp>
        <p:nvSpPr>
          <p:cNvPr id="7" name="TextBox 7"/>
          <p:cNvSpPr txBox="1"/>
          <p:nvPr/>
        </p:nvSpPr>
        <p:spPr>
          <a:xfrm>
            <a:off x="8534400" y="5295900"/>
            <a:ext cx="7591369" cy="2382127"/>
          </a:xfrm>
          <a:prstGeom prst="rect">
            <a:avLst/>
          </a:prstGeom>
        </p:spPr>
        <p:txBody>
          <a:bodyPr lIns="0" tIns="0" rIns="0" bIns="0" rtlCol="0" anchor="t">
            <a:spAutoFit/>
          </a:bodyPr>
          <a:lstStyle/>
          <a:p>
            <a:pPr algn="l">
              <a:lnSpc>
                <a:spcPts val="3491"/>
              </a:lnSpc>
            </a:pPr>
            <a:r>
              <a:rPr lang="en-US" sz="3200" b="1" dirty="0">
                <a:solidFill>
                  <a:srgbClr val="280F91"/>
                </a:solidFill>
                <a:latin typeface="Heading Now 71-78"/>
                <a:ea typeface="Heading Now 71-78"/>
                <a:cs typeface="Heading Now 71-78"/>
                <a:sym typeface="Heading Now 71-78"/>
              </a:rPr>
              <a:t>    </a:t>
            </a:r>
            <a:r>
              <a:rPr lang="en-US" sz="2800" b="1" u="sng" dirty="0">
                <a:solidFill>
                  <a:srgbClr val="280F91"/>
                </a:solidFill>
                <a:latin typeface="Heading Now 71-78"/>
                <a:ea typeface="Heading Now 71-78"/>
                <a:cs typeface="Heading Now 71-78"/>
                <a:sym typeface="Heading Now 71-78"/>
              </a:rPr>
              <a:t>PROS</a:t>
            </a:r>
          </a:p>
          <a:p>
            <a:pPr marL="644488" lvl="1" indent="-342900" algn="l">
              <a:lnSpc>
                <a:spcPts val="3911"/>
              </a:lnSpc>
              <a:buFont typeface="Arial" panose="020B0604020202020204" pitchFamily="34" charset="0"/>
              <a:buChar char="•"/>
            </a:pPr>
            <a:r>
              <a:rPr lang="en-US" sz="2793" dirty="0">
                <a:solidFill>
                  <a:srgbClr val="280F91"/>
                </a:solidFill>
                <a:latin typeface="Heading Now 71-78"/>
                <a:ea typeface="Heading Now 71-78"/>
                <a:cs typeface="Heading Now 71-78"/>
                <a:sym typeface="Heading Now 71-78"/>
              </a:rPr>
              <a:t>Human Judgment and Empathy</a:t>
            </a:r>
          </a:p>
          <a:p>
            <a:pPr marL="603177" lvl="1" indent="-301589" algn="l">
              <a:lnSpc>
                <a:spcPts val="3911"/>
              </a:lnSpc>
              <a:buFont typeface="Arial"/>
              <a:buChar char="•"/>
            </a:pPr>
            <a:r>
              <a:rPr lang="en-US" sz="2793" dirty="0">
                <a:solidFill>
                  <a:srgbClr val="280F91"/>
                </a:solidFill>
                <a:latin typeface="Heading Now 71-78"/>
                <a:ea typeface="Heading Now 71-78"/>
                <a:cs typeface="Heading Now 71-78"/>
                <a:sym typeface="Heading Now 71-78"/>
              </a:rPr>
              <a:t>Flexibility in Evaluation</a:t>
            </a:r>
          </a:p>
          <a:p>
            <a:pPr marL="603177" lvl="1" indent="-301589" algn="l">
              <a:lnSpc>
                <a:spcPts val="3911"/>
              </a:lnSpc>
              <a:buFont typeface="Arial"/>
              <a:buChar char="•"/>
            </a:pPr>
            <a:r>
              <a:rPr lang="en-US" sz="2793" dirty="0">
                <a:solidFill>
                  <a:srgbClr val="280F91"/>
                </a:solidFill>
                <a:latin typeface="Heading Now 71-78"/>
                <a:ea typeface="Heading Now 71-78"/>
                <a:cs typeface="Heading Now 71-78"/>
                <a:sym typeface="Heading Now 71-78"/>
              </a:rPr>
              <a:t>Accountability</a:t>
            </a:r>
          </a:p>
          <a:p>
            <a:pPr algn="l">
              <a:lnSpc>
                <a:spcPts val="3631"/>
              </a:lnSpc>
            </a:pPr>
            <a:endParaRPr lang="en-US" sz="2793" dirty="0">
              <a:solidFill>
                <a:srgbClr val="280F91"/>
              </a:solidFill>
              <a:latin typeface="Heading Now 71-78"/>
              <a:ea typeface="Heading Now 71-78"/>
              <a:cs typeface="Heading Now 71-78"/>
              <a:sym typeface="Heading Now 71-78"/>
            </a:endParaRPr>
          </a:p>
        </p:txBody>
      </p:sp>
      <p:sp>
        <p:nvSpPr>
          <p:cNvPr id="8" name="TextBox 8"/>
          <p:cNvSpPr txBox="1"/>
          <p:nvPr/>
        </p:nvSpPr>
        <p:spPr>
          <a:xfrm>
            <a:off x="8534400" y="7277100"/>
            <a:ext cx="7785259" cy="2089639"/>
          </a:xfrm>
          <a:prstGeom prst="rect">
            <a:avLst/>
          </a:prstGeom>
        </p:spPr>
        <p:txBody>
          <a:bodyPr lIns="0" tIns="0" rIns="0" bIns="0" rtlCol="0" anchor="t">
            <a:spAutoFit/>
          </a:bodyPr>
          <a:lstStyle/>
          <a:p>
            <a:pPr marL="627354" lvl="1" indent="-313677" algn="l">
              <a:lnSpc>
                <a:spcPts val="4068"/>
              </a:lnSpc>
              <a:buFont typeface="Arial"/>
              <a:buChar char="•"/>
            </a:pPr>
            <a:r>
              <a:rPr lang="en-US" sz="2905" dirty="0">
                <a:solidFill>
                  <a:srgbClr val="280F91"/>
                </a:solidFill>
                <a:latin typeface="Heading Now 71-78"/>
                <a:ea typeface="Heading Now 71-78"/>
                <a:cs typeface="Heading Now 71-78"/>
                <a:sym typeface="Heading Now 71-78"/>
              </a:rPr>
              <a:t>Opportunity for interaction.</a:t>
            </a:r>
          </a:p>
          <a:p>
            <a:pPr marL="627354" lvl="1" indent="-313677" algn="l">
              <a:lnSpc>
                <a:spcPts val="4068"/>
              </a:lnSpc>
              <a:buFont typeface="Arial"/>
              <a:buChar char="•"/>
            </a:pPr>
            <a:r>
              <a:rPr lang="en-US" sz="2905" dirty="0">
                <a:solidFill>
                  <a:srgbClr val="280F91"/>
                </a:solidFill>
                <a:latin typeface="Heading Now 71-78"/>
                <a:ea typeface="Heading Now 71-78"/>
                <a:cs typeface="Heading Now 71-78"/>
                <a:sym typeface="Heading Now 71-78"/>
              </a:rPr>
              <a:t>Customization of Evaluation.</a:t>
            </a:r>
          </a:p>
          <a:p>
            <a:pPr marL="627354" lvl="1" indent="-313677" algn="l">
              <a:lnSpc>
                <a:spcPts val="4068"/>
              </a:lnSpc>
              <a:buFont typeface="Arial"/>
              <a:buChar char="•"/>
            </a:pPr>
            <a:r>
              <a:rPr lang="en-US" sz="2905" dirty="0">
                <a:solidFill>
                  <a:srgbClr val="280F91"/>
                </a:solidFill>
                <a:latin typeface="Heading Now 71-78"/>
                <a:ea typeface="Heading Now 71-78"/>
                <a:cs typeface="Heading Now 71-78"/>
                <a:sym typeface="Heading Now 71-78"/>
              </a:rPr>
              <a:t>Protection Against Algorithmic Bias.</a:t>
            </a:r>
          </a:p>
          <a:p>
            <a:pPr algn="l">
              <a:lnSpc>
                <a:spcPts val="3928"/>
              </a:lnSpc>
            </a:pPr>
            <a:endParaRPr lang="en-US" sz="2905" dirty="0">
              <a:solidFill>
                <a:srgbClr val="280F91"/>
              </a:solidFill>
              <a:latin typeface="Heading Now 71-78"/>
              <a:ea typeface="Heading Now 71-78"/>
              <a:cs typeface="Heading Now 71-78"/>
              <a:sym typeface="Heading Now 71-78"/>
            </a:endParaRPr>
          </a:p>
        </p:txBody>
      </p:sp>
      <p:sp>
        <p:nvSpPr>
          <p:cNvPr id="9" name="TextBox 8">
            <a:extLst>
              <a:ext uri="{FF2B5EF4-FFF2-40B4-BE49-F238E27FC236}">
                <a16:creationId xmlns:a16="http://schemas.microsoft.com/office/drawing/2014/main" id="{8B7CC4E9-5D8C-3501-82BE-175880CFB17A}"/>
              </a:ext>
            </a:extLst>
          </p:cNvPr>
          <p:cNvSpPr txBox="1"/>
          <p:nvPr/>
        </p:nvSpPr>
        <p:spPr>
          <a:xfrm>
            <a:off x="901662" y="5295900"/>
            <a:ext cx="6172200" cy="5289653"/>
          </a:xfrm>
          <a:prstGeom prst="rect">
            <a:avLst/>
          </a:prstGeom>
          <a:noFill/>
        </p:spPr>
        <p:txBody>
          <a:bodyPr wrap="square" rtlCol="0">
            <a:spAutoFit/>
          </a:bodyPr>
          <a:lstStyle/>
          <a:p>
            <a:pPr marL="323178" lvl="1">
              <a:lnSpc>
                <a:spcPts val="4191"/>
              </a:lnSpc>
            </a:pPr>
            <a:r>
              <a:rPr lang="en-US" sz="2800" b="1" u="sng" dirty="0">
                <a:solidFill>
                  <a:srgbClr val="280F91"/>
                </a:solidFill>
                <a:latin typeface="Heading Now 71-78"/>
                <a:ea typeface="Heading Now 71-78"/>
                <a:cs typeface="Heading Now 71-78"/>
                <a:sym typeface="Heading Now 71-78"/>
              </a:rPr>
              <a:t>CONS</a:t>
            </a:r>
          </a:p>
          <a:p>
            <a:pPr marL="646356" lvl="1" indent="-323178">
              <a:lnSpc>
                <a:spcPts val="4191"/>
              </a:lnSpc>
              <a:buFont typeface="Arial"/>
              <a:buChar char="•"/>
            </a:pPr>
            <a:r>
              <a:rPr lang="en-US" sz="2800" dirty="0">
                <a:solidFill>
                  <a:srgbClr val="280F91"/>
                </a:solidFill>
                <a:latin typeface="Heading Now 71-78"/>
                <a:ea typeface="Heading Now 71-78"/>
                <a:cs typeface="Heading Now 71-78"/>
                <a:sym typeface="Heading Now 71-78"/>
              </a:rPr>
              <a:t>Time-Consuming</a:t>
            </a:r>
          </a:p>
          <a:p>
            <a:pPr marL="646356" lvl="1" indent="-323178">
              <a:lnSpc>
                <a:spcPts val="4191"/>
              </a:lnSpc>
              <a:buFont typeface="Arial"/>
              <a:buChar char="•"/>
            </a:pPr>
            <a:r>
              <a:rPr lang="en-US" sz="2800" dirty="0">
                <a:solidFill>
                  <a:srgbClr val="280F91"/>
                </a:solidFill>
                <a:latin typeface="Heading Now 71-78"/>
                <a:ea typeface="Heading Now 71-78"/>
                <a:cs typeface="Heading Now 71-78"/>
                <a:sym typeface="Heading Now 71-78"/>
              </a:rPr>
              <a:t> Not Scalable </a:t>
            </a:r>
          </a:p>
          <a:p>
            <a:pPr marL="646356" lvl="1" indent="-323178">
              <a:lnSpc>
                <a:spcPts val="4191"/>
              </a:lnSpc>
              <a:buFont typeface="Arial"/>
              <a:buChar char="•"/>
            </a:pPr>
            <a:r>
              <a:rPr lang="en-US" sz="2800" dirty="0">
                <a:solidFill>
                  <a:srgbClr val="280F91"/>
                </a:solidFill>
                <a:latin typeface="Heading Now 71-78"/>
                <a:ea typeface="Heading Now 71-78"/>
                <a:cs typeface="Heading Now 71-78"/>
                <a:sym typeface="Heading Now 71-78"/>
              </a:rPr>
              <a:t> Prone to Human</a:t>
            </a:r>
          </a:p>
          <a:p>
            <a:pPr marL="627354" lvl="1" indent="-313677">
              <a:lnSpc>
                <a:spcPts val="4068"/>
              </a:lnSpc>
              <a:buFont typeface="Arial"/>
              <a:buChar char="•"/>
            </a:pPr>
            <a:r>
              <a:rPr lang="en-US" sz="2800" dirty="0">
                <a:solidFill>
                  <a:srgbClr val="280F91"/>
                </a:solidFill>
                <a:latin typeface="Heading Now 71-78"/>
                <a:ea typeface="Heading Now 71-78"/>
                <a:cs typeface="Heading Now 71-78"/>
                <a:sym typeface="Heading Now 71-78"/>
              </a:rPr>
              <a:t> Risk of Overlooking Qualified Candidates</a:t>
            </a:r>
          </a:p>
          <a:p>
            <a:pPr marL="627354" lvl="1" indent="-313677">
              <a:lnSpc>
                <a:spcPts val="4068"/>
              </a:lnSpc>
              <a:buFont typeface="Arial"/>
              <a:buChar char="•"/>
            </a:pPr>
            <a:r>
              <a:rPr lang="en-US" sz="2800" dirty="0">
                <a:solidFill>
                  <a:srgbClr val="280F91"/>
                </a:solidFill>
                <a:latin typeface="Heading Now 71-78"/>
                <a:ea typeface="Heading Now 71-78"/>
                <a:cs typeface="Heading Now 71-78"/>
                <a:sym typeface="Heading Now 71-78"/>
              </a:rPr>
              <a:t>Lack of Automation </a:t>
            </a:r>
          </a:p>
          <a:p>
            <a:pPr marL="627354" lvl="1" indent="-313677">
              <a:lnSpc>
                <a:spcPts val="4068"/>
              </a:lnSpc>
              <a:buFont typeface="Arial"/>
              <a:buChar char="•"/>
            </a:pPr>
            <a:r>
              <a:rPr lang="en-US" sz="2800" dirty="0">
                <a:solidFill>
                  <a:srgbClr val="280F91"/>
                </a:solidFill>
                <a:latin typeface="Heading Now 71-78"/>
                <a:ea typeface="Heading Now 71-78"/>
                <a:cs typeface="Heading Now 71-78"/>
                <a:sym typeface="Heading Now 71-78"/>
              </a:rPr>
              <a:t>Not Suitable for Modern Demands</a:t>
            </a:r>
            <a:r>
              <a:rPr lang="en-US" sz="2993" dirty="0">
                <a:solidFill>
                  <a:srgbClr val="280F91"/>
                </a:solidFill>
                <a:latin typeface="Heading Now 71-78"/>
                <a:ea typeface="Heading Now 71-78"/>
                <a:cs typeface="Heading Now 71-78"/>
                <a:sym typeface="Heading Now 71-78"/>
              </a:rPr>
              <a:t> </a:t>
            </a:r>
          </a:p>
          <a:p>
            <a:pPr>
              <a:lnSpc>
                <a:spcPts val="3491"/>
              </a:lnSpc>
            </a:pPr>
            <a:r>
              <a:rPr lang="en-US" sz="2493" dirty="0">
                <a:solidFill>
                  <a:srgbClr val="280F91"/>
                </a:solidFill>
                <a:latin typeface="Heading Now 71-78"/>
                <a:ea typeface="Heading Now 71-78"/>
                <a:cs typeface="Heading Now 71-78"/>
                <a:sym typeface="Heading Now 71-78"/>
              </a:rPr>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38626"/>
            <a:ext cx="9832979" cy="936154"/>
          </a:xfrm>
          <a:prstGeom prst="rect">
            <a:avLst/>
          </a:prstGeom>
        </p:spPr>
        <p:txBody>
          <a:bodyPr lIns="0" tIns="0" rIns="0" bIns="0" rtlCol="0" anchor="t">
            <a:spAutoFit/>
          </a:bodyPr>
          <a:lstStyle/>
          <a:p>
            <a:pPr marL="0" lvl="0" indent="0" algn="l">
              <a:lnSpc>
                <a:spcPts val="7275"/>
              </a:lnSpc>
            </a:pPr>
            <a:r>
              <a:rPr lang="en-US" sz="6736" spc="-424" dirty="0">
                <a:solidFill>
                  <a:srgbClr val="DAF9FF"/>
                </a:solidFill>
                <a:latin typeface="Heading Now 71-78"/>
                <a:ea typeface="Heading Now 71-78"/>
                <a:cs typeface="Heading Now 71-78"/>
                <a:sym typeface="Heading Now 71-78"/>
              </a:rPr>
              <a:t>Proposed system</a:t>
            </a:r>
          </a:p>
        </p:txBody>
      </p:sp>
      <p:sp>
        <p:nvSpPr>
          <p:cNvPr id="7" name="TextBox 7"/>
          <p:cNvSpPr txBox="1"/>
          <p:nvPr/>
        </p:nvSpPr>
        <p:spPr>
          <a:xfrm>
            <a:off x="872166" y="5143500"/>
            <a:ext cx="6423341" cy="5033044"/>
          </a:xfrm>
          <a:prstGeom prst="rect">
            <a:avLst/>
          </a:prstGeom>
        </p:spPr>
        <p:txBody>
          <a:bodyPr wrap="square" lIns="0" tIns="0" rIns="0" bIns="0" rtlCol="0" anchor="t">
            <a:spAutoFit/>
          </a:bodyPr>
          <a:lstStyle/>
          <a:p>
            <a:pPr marL="344768" lvl="1" algn="l">
              <a:lnSpc>
                <a:spcPts val="4471"/>
              </a:lnSpc>
            </a:pPr>
            <a:r>
              <a:rPr lang="en-US" sz="3200" b="1" dirty="0">
                <a:solidFill>
                  <a:srgbClr val="280F91"/>
                </a:solidFill>
                <a:latin typeface="Heading Now 71-78"/>
                <a:ea typeface="Heading Now 71-78"/>
                <a:cs typeface="Heading Now 71-78"/>
                <a:sym typeface="Heading Now 71-78"/>
              </a:rPr>
              <a:t>  </a:t>
            </a:r>
            <a:r>
              <a:rPr lang="en-US" sz="3200" b="1" u="sng" dirty="0">
                <a:solidFill>
                  <a:srgbClr val="280F91"/>
                </a:solidFill>
                <a:latin typeface="Heading Now 71-78"/>
                <a:ea typeface="Heading Now 71-78"/>
                <a:cs typeface="Heading Now 71-78"/>
                <a:sym typeface="Heading Now 71-78"/>
              </a:rPr>
              <a:t>PROS</a:t>
            </a:r>
          </a:p>
          <a:p>
            <a:pPr marL="689535" lvl="1" indent="-344767" algn="l">
              <a:lnSpc>
                <a:spcPts val="4471"/>
              </a:lnSpc>
              <a:buFont typeface="Arial"/>
              <a:buChar char="•"/>
            </a:pPr>
            <a:r>
              <a:rPr lang="en-US" sz="2800" dirty="0">
                <a:solidFill>
                  <a:srgbClr val="280F91"/>
                </a:solidFill>
                <a:latin typeface="Heading Now 71-78"/>
                <a:ea typeface="Heading Now 71-78"/>
                <a:cs typeface="Heading Now 71-78"/>
                <a:sym typeface="Heading Now 71-78"/>
              </a:rPr>
              <a:t>Speed </a:t>
            </a:r>
          </a:p>
          <a:p>
            <a:pPr marL="689535" lvl="1" indent="-344767" algn="l">
              <a:lnSpc>
                <a:spcPts val="4471"/>
              </a:lnSpc>
              <a:buFont typeface="Arial"/>
              <a:buChar char="•"/>
            </a:pPr>
            <a:r>
              <a:rPr lang="en-US" sz="2800" dirty="0">
                <a:solidFill>
                  <a:srgbClr val="280F91"/>
                </a:solidFill>
                <a:latin typeface="Heading Now 71-78"/>
                <a:ea typeface="Heading Now 71-78"/>
                <a:cs typeface="Heading Now 71-78"/>
                <a:sym typeface="Heading Now 71-78"/>
              </a:rPr>
              <a:t>Efficiency for Recruiters </a:t>
            </a:r>
          </a:p>
          <a:p>
            <a:pPr marL="689535" lvl="1" indent="-344767" algn="l">
              <a:lnSpc>
                <a:spcPts val="4471"/>
              </a:lnSpc>
              <a:buFont typeface="Arial"/>
              <a:buChar char="•"/>
            </a:pPr>
            <a:r>
              <a:rPr lang="en-US" sz="2800" dirty="0">
                <a:solidFill>
                  <a:srgbClr val="280F91"/>
                </a:solidFill>
                <a:latin typeface="Heading Now 71-78"/>
                <a:ea typeface="Heading Now 71-78"/>
                <a:cs typeface="Heading Now 71-78"/>
                <a:sym typeface="Heading Now 71-78"/>
              </a:rPr>
              <a:t>Elimination of Human Bias.</a:t>
            </a:r>
          </a:p>
          <a:p>
            <a:pPr marL="648944" lvl="1" indent="-324472">
              <a:lnSpc>
                <a:spcPts val="4208"/>
              </a:lnSpc>
              <a:buFont typeface="Arial"/>
              <a:buChar char="•"/>
            </a:pPr>
            <a:r>
              <a:rPr lang="en-US" sz="2800" dirty="0">
                <a:solidFill>
                  <a:srgbClr val="280F91"/>
                </a:solidFill>
                <a:latin typeface="Heading Now 71-78"/>
                <a:ea typeface="Heading Now 71-78"/>
                <a:cs typeface="Heading Now 71-78"/>
                <a:sym typeface="Heading Now 71-78"/>
              </a:rPr>
              <a:t>Cost-Effectiveness </a:t>
            </a:r>
          </a:p>
          <a:p>
            <a:pPr marL="648944" lvl="1" indent="-324472">
              <a:lnSpc>
                <a:spcPts val="4208"/>
              </a:lnSpc>
              <a:buFont typeface="Arial"/>
              <a:buChar char="•"/>
            </a:pPr>
            <a:r>
              <a:rPr lang="en-US" sz="2800" dirty="0">
                <a:solidFill>
                  <a:srgbClr val="280F91"/>
                </a:solidFill>
                <a:latin typeface="Heading Now 71-78"/>
                <a:ea typeface="Heading Now 71-78"/>
                <a:cs typeface="Heading Now 71-78"/>
                <a:sym typeface="Heading Now 71-78"/>
              </a:rPr>
              <a:t>Improved Hiring Quality</a:t>
            </a:r>
          </a:p>
          <a:p>
            <a:pPr marL="648944" lvl="1" indent="-324472">
              <a:lnSpc>
                <a:spcPts val="4208"/>
              </a:lnSpc>
              <a:buFont typeface="Arial"/>
              <a:buChar char="•"/>
            </a:pPr>
            <a:r>
              <a:rPr lang="en-US" sz="2800" dirty="0">
                <a:solidFill>
                  <a:srgbClr val="280F91"/>
                </a:solidFill>
                <a:latin typeface="Heading Now 71-78"/>
                <a:ea typeface="Heading Now 71-78"/>
                <a:cs typeface="Heading Now 71-78"/>
                <a:sym typeface="Heading Now 71-78"/>
              </a:rPr>
              <a:t>Data-Driven Decision Making.</a:t>
            </a:r>
          </a:p>
          <a:p>
            <a:pPr marL="689535" lvl="1" indent="-344767" algn="l">
              <a:lnSpc>
                <a:spcPts val="4471"/>
              </a:lnSpc>
              <a:buFont typeface="Arial"/>
              <a:buChar char="•"/>
            </a:pPr>
            <a:endParaRPr lang="en-US" sz="3193" dirty="0">
              <a:solidFill>
                <a:srgbClr val="280F91"/>
              </a:solidFill>
              <a:latin typeface="Heading Now 71-78"/>
              <a:ea typeface="Heading Now 71-78"/>
              <a:cs typeface="Heading Now 71-78"/>
              <a:sym typeface="Heading Now 71-78"/>
            </a:endParaRPr>
          </a:p>
          <a:p>
            <a:pPr algn="l">
              <a:lnSpc>
                <a:spcPts val="4471"/>
              </a:lnSpc>
            </a:pPr>
            <a:endParaRPr lang="en-US" sz="3193" dirty="0">
              <a:solidFill>
                <a:srgbClr val="280F91"/>
              </a:solidFill>
              <a:latin typeface="Heading Now 71-78"/>
              <a:ea typeface="Heading Now 71-78"/>
              <a:cs typeface="Heading Now 71-78"/>
              <a:sym typeface="Heading Now 71-78"/>
            </a:endParaRPr>
          </a:p>
        </p:txBody>
      </p:sp>
      <p:sp>
        <p:nvSpPr>
          <p:cNvPr id="9" name="TextBox 8">
            <a:extLst>
              <a:ext uri="{FF2B5EF4-FFF2-40B4-BE49-F238E27FC236}">
                <a16:creationId xmlns:a16="http://schemas.microsoft.com/office/drawing/2014/main" id="{A6DB92E4-6969-FC94-58C0-8DA94B96F706}"/>
              </a:ext>
            </a:extLst>
          </p:cNvPr>
          <p:cNvSpPr txBox="1"/>
          <p:nvPr/>
        </p:nvSpPr>
        <p:spPr>
          <a:xfrm>
            <a:off x="9169686" y="5048498"/>
            <a:ext cx="7543799" cy="4775666"/>
          </a:xfrm>
          <a:prstGeom prst="rect">
            <a:avLst/>
          </a:prstGeom>
          <a:noFill/>
        </p:spPr>
        <p:txBody>
          <a:bodyPr wrap="square" rtlCol="0">
            <a:spAutoFit/>
          </a:bodyPr>
          <a:lstStyle/>
          <a:p>
            <a:pPr marL="356440" lvl="1">
              <a:lnSpc>
                <a:spcPts val="4622"/>
              </a:lnSpc>
            </a:pPr>
            <a:r>
              <a:rPr lang="en-US" sz="2800" b="1" dirty="0">
                <a:solidFill>
                  <a:srgbClr val="280F91"/>
                </a:solidFill>
                <a:latin typeface="Heading Now 71-78"/>
                <a:ea typeface="Heading Now 71-78"/>
                <a:cs typeface="Heading Now 71-78"/>
                <a:sym typeface="Heading Now 71-78"/>
              </a:rPr>
              <a:t>   </a:t>
            </a:r>
            <a:r>
              <a:rPr lang="en-US" sz="3200" b="1" u="sng" dirty="0">
                <a:solidFill>
                  <a:srgbClr val="280F91"/>
                </a:solidFill>
                <a:latin typeface="Heading Now 71-78"/>
                <a:ea typeface="Heading Now 71-78"/>
                <a:cs typeface="Heading Now 71-78"/>
                <a:sym typeface="Heading Now 71-78"/>
              </a:rPr>
              <a:t>CONS</a:t>
            </a:r>
          </a:p>
          <a:p>
            <a:pPr marL="712881" lvl="1" indent="-356441">
              <a:lnSpc>
                <a:spcPts val="4622"/>
              </a:lnSpc>
              <a:buFont typeface="Arial"/>
              <a:buChar char="•"/>
            </a:pPr>
            <a:r>
              <a:rPr lang="en-US" sz="2800" dirty="0">
                <a:solidFill>
                  <a:srgbClr val="280F91"/>
                </a:solidFill>
                <a:latin typeface="Heading Now 71-78"/>
                <a:ea typeface="Heading Now 71-78"/>
                <a:cs typeface="Heading Now 71-78"/>
                <a:sym typeface="Heading Now 71-78"/>
              </a:rPr>
              <a:t>Limited Context Understanding.</a:t>
            </a:r>
          </a:p>
          <a:p>
            <a:pPr marL="712881" lvl="1" indent="-356441">
              <a:lnSpc>
                <a:spcPts val="4622"/>
              </a:lnSpc>
              <a:buFont typeface="Arial"/>
              <a:buChar char="•"/>
            </a:pPr>
            <a:r>
              <a:rPr lang="en-US" sz="2800" dirty="0">
                <a:solidFill>
                  <a:srgbClr val="280F91"/>
                </a:solidFill>
                <a:latin typeface="Heading Now 71-78"/>
                <a:ea typeface="Heading Now 71-78"/>
                <a:cs typeface="Heading Now 71-78"/>
                <a:sym typeface="Heading Now 71-78"/>
              </a:rPr>
              <a:t>Privacy and Security Concerns.</a:t>
            </a:r>
          </a:p>
          <a:p>
            <a:pPr marL="712881" lvl="1" indent="-356441">
              <a:lnSpc>
                <a:spcPts val="4622"/>
              </a:lnSpc>
              <a:buFont typeface="Arial"/>
              <a:buChar char="•"/>
            </a:pPr>
            <a:r>
              <a:rPr lang="en-US" sz="2800" dirty="0">
                <a:solidFill>
                  <a:srgbClr val="280F91"/>
                </a:solidFill>
                <a:latin typeface="Heading Now 71-78"/>
                <a:ea typeface="Heading Now 71-78"/>
                <a:cs typeface="Heading Now 71-78"/>
                <a:sym typeface="Heading Now 71-78"/>
              </a:rPr>
              <a:t>Continuous Maintenance Required.</a:t>
            </a:r>
          </a:p>
          <a:p>
            <a:pPr marL="712881" lvl="1" indent="-356441">
              <a:lnSpc>
                <a:spcPts val="4622"/>
              </a:lnSpc>
              <a:buFont typeface="Arial"/>
              <a:buChar char="•"/>
            </a:pPr>
            <a:r>
              <a:rPr lang="en-US" sz="2800" dirty="0">
                <a:solidFill>
                  <a:srgbClr val="280F91"/>
                </a:solidFill>
                <a:latin typeface="Heading Now 71-78"/>
                <a:ea typeface="Heading Now 71-78"/>
                <a:cs typeface="Heading Now 71-78"/>
                <a:sym typeface="Heading Now 71-78"/>
              </a:rPr>
              <a:t>Dependence on Data Quality</a:t>
            </a:r>
          </a:p>
          <a:p>
            <a:pPr marL="712881" lvl="1" indent="-356441">
              <a:lnSpc>
                <a:spcPts val="4622"/>
              </a:lnSpc>
              <a:buFont typeface="Arial"/>
              <a:buChar char="•"/>
            </a:pPr>
            <a:r>
              <a:rPr lang="en-US" sz="2800" dirty="0">
                <a:solidFill>
                  <a:srgbClr val="280F91"/>
                </a:solidFill>
                <a:latin typeface="Heading Now 71-78"/>
                <a:ea typeface="Heading Now 71-78"/>
                <a:cs typeface="Heading Now 71-78"/>
                <a:sym typeface="Heading Now 71-78"/>
              </a:rPr>
              <a:t>Compatibility Issues</a:t>
            </a:r>
          </a:p>
          <a:p>
            <a:endParaRPr lang="en-US" dirty="0">
              <a:solidFill>
                <a:srgbClr val="280F91"/>
              </a:solidFill>
              <a:latin typeface="Heading Now 71-78"/>
              <a:ea typeface="Heading Now 71-78"/>
              <a:cs typeface="Heading Now 71-78"/>
              <a:sym typeface="Heading Now 71-78"/>
            </a:endParaRPr>
          </a:p>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7EC034D5-0975-4565-8E31-EDBC176015D3}"/>
              </a:ext>
            </a:extLst>
          </p:cNvPr>
          <p:cNvGraphicFramePr>
            <a:graphicFrameLocks noGrp="1"/>
          </p:cNvGraphicFramePr>
          <p:nvPr>
            <p:extLst>
              <p:ext uri="{D42A27DB-BD31-4B8C-83A1-F6EECF244321}">
                <p14:modId xmlns:p14="http://schemas.microsoft.com/office/powerpoint/2010/main" val="2186606611"/>
              </p:ext>
            </p:extLst>
          </p:nvPr>
        </p:nvGraphicFramePr>
        <p:xfrm>
          <a:off x="457200" y="1866900"/>
          <a:ext cx="17373600" cy="7738830"/>
        </p:xfrm>
        <a:graphic>
          <a:graphicData uri="http://schemas.openxmlformats.org/drawingml/2006/table">
            <a:tbl>
              <a:tblPr firstRow="1" bandRow="1">
                <a:tableStyleId>{5C22544A-7EE6-4342-B048-85BDC9FD1C3A}</a:tableStyleId>
              </a:tblPr>
              <a:tblGrid>
                <a:gridCol w="3474720">
                  <a:extLst>
                    <a:ext uri="{9D8B030D-6E8A-4147-A177-3AD203B41FA5}">
                      <a16:colId xmlns:a16="http://schemas.microsoft.com/office/drawing/2014/main" val="4045391783"/>
                    </a:ext>
                  </a:extLst>
                </a:gridCol>
                <a:gridCol w="3474720">
                  <a:extLst>
                    <a:ext uri="{9D8B030D-6E8A-4147-A177-3AD203B41FA5}">
                      <a16:colId xmlns:a16="http://schemas.microsoft.com/office/drawing/2014/main" val="2010016668"/>
                    </a:ext>
                  </a:extLst>
                </a:gridCol>
                <a:gridCol w="3474720">
                  <a:extLst>
                    <a:ext uri="{9D8B030D-6E8A-4147-A177-3AD203B41FA5}">
                      <a16:colId xmlns:a16="http://schemas.microsoft.com/office/drawing/2014/main" val="1067464478"/>
                    </a:ext>
                  </a:extLst>
                </a:gridCol>
                <a:gridCol w="4013585">
                  <a:extLst>
                    <a:ext uri="{9D8B030D-6E8A-4147-A177-3AD203B41FA5}">
                      <a16:colId xmlns:a16="http://schemas.microsoft.com/office/drawing/2014/main" val="2039810237"/>
                    </a:ext>
                  </a:extLst>
                </a:gridCol>
                <a:gridCol w="2935855">
                  <a:extLst>
                    <a:ext uri="{9D8B030D-6E8A-4147-A177-3AD203B41FA5}">
                      <a16:colId xmlns:a16="http://schemas.microsoft.com/office/drawing/2014/main" val="2472872083"/>
                    </a:ext>
                  </a:extLst>
                </a:gridCol>
              </a:tblGrid>
              <a:tr h="814795">
                <a:tc>
                  <a:txBody>
                    <a:bodyPr/>
                    <a:lstStyle/>
                    <a:p>
                      <a:r>
                        <a:rPr lang="en-US" sz="2400" dirty="0"/>
                        <a:t>Author</a:t>
                      </a:r>
                      <a:endParaRPr lang="en-IN" sz="2400"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2400" dirty="0"/>
                        <a:t>Year</a:t>
                      </a:r>
                    </a:p>
                    <a:p>
                      <a:endParaRPr lang="en-IN" sz="2400"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2400" dirty="0"/>
                        <a:t>Source</a:t>
                      </a:r>
                    </a:p>
                    <a:p>
                      <a:endParaRPr lang="en-IN" sz="2400" dirty="0">
                        <a:latin typeface="Times New Roman" panose="02020603050405020304" pitchFamily="18" charset="0"/>
                        <a:cs typeface="Times New Roman" panose="02020603050405020304" pitchFamily="18" charset="0"/>
                      </a:endParaRPr>
                    </a:p>
                  </a:txBody>
                  <a:tcPr/>
                </a:tc>
                <a:tc>
                  <a:txBody>
                    <a:bodyPr/>
                    <a:lstStyle/>
                    <a:p>
                      <a:r>
                        <a:rPr lang="en-US" sz="2400" dirty="0"/>
                        <a:t>Title</a:t>
                      </a:r>
                      <a:endParaRPr lang="en-IN" sz="2400" dirty="0">
                        <a:latin typeface="Times New Roman" panose="02020603050405020304" pitchFamily="18" charset="0"/>
                        <a:cs typeface="Times New Roman" panose="02020603050405020304" pitchFamily="18" charset="0"/>
                      </a:endParaRPr>
                    </a:p>
                  </a:txBody>
                  <a:tcPr/>
                </a:tc>
                <a:tc>
                  <a:txBody>
                    <a:bodyPr/>
                    <a:lstStyle/>
                    <a:p>
                      <a:r>
                        <a:rPr lang="en-US" sz="2400" dirty="0">
                          <a:solidFill>
                            <a:schemeClr val="bg1"/>
                          </a:solidFill>
                          <a:latin typeface="Times New Roman" panose="02020603050405020304" pitchFamily="18" charset="0"/>
                          <a:cs typeface="Times New Roman" panose="02020603050405020304" pitchFamily="18" charset="0"/>
                        </a:rPr>
                        <a:t>Work</a:t>
                      </a:r>
                      <a:endParaRPr lang="en-IN" sz="2400" dirty="0">
                        <a:solidFill>
                          <a:schemeClr val="bg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36679967"/>
                  </a:ext>
                </a:extLst>
              </a:tr>
              <a:tr h="107043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latin typeface="+mj-lt"/>
                          <a:cs typeface="Times New Roman" panose="02020603050405020304" pitchFamily="18" charset="0"/>
                        </a:rPr>
                        <a:t>Dr Sandeep Tayal &amp; Taniya Sharma</a:t>
                      </a:r>
                      <a:endParaRPr lang="en-IN" sz="1600" dirty="0">
                        <a:latin typeface="+mj-lt"/>
                        <a:cs typeface="Times New Roman" panose="02020603050405020304" pitchFamily="18" charset="0"/>
                      </a:endParaRPr>
                    </a:p>
                  </a:txBody>
                  <a:tcPr/>
                </a:tc>
                <a:tc>
                  <a:txBody>
                    <a:bodyPr/>
                    <a:lstStyle/>
                    <a:p>
                      <a:r>
                        <a:rPr lang="en-US" sz="1600" dirty="0">
                          <a:latin typeface="+mj-lt"/>
                        </a:rPr>
                        <a:t>2024</a:t>
                      </a:r>
                      <a:endParaRPr lang="en-IN" sz="1600" dirty="0">
                        <a:latin typeface="+mj-lt"/>
                        <a:cs typeface="Times New Roman" panose="02020603050405020304" pitchFamily="18" charset="0"/>
                      </a:endParaRPr>
                    </a:p>
                  </a:txBody>
                  <a:tcPr/>
                </a:tc>
                <a:tc>
                  <a:txBody>
                    <a:bodyPr/>
                    <a:lstStyle/>
                    <a:p>
                      <a:r>
                        <a:rPr lang="en-US" sz="1600" dirty="0">
                          <a:latin typeface="+mj-lt"/>
                          <a:cs typeface="Times New Roman" panose="02020603050405020304" pitchFamily="18" charset="0"/>
                        </a:rPr>
                        <a:t>IEEE</a:t>
                      </a:r>
                      <a:endParaRPr lang="en-IN" sz="1600" dirty="0">
                        <a:latin typeface="+mj-lt"/>
                        <a:cs typeface="Times New Roman" panose="02020603050405020304" pitchFamily="18" charset="0"/>
                      </a:endParaRPr>
                    </a:p>
                  </a:txBody>
                  <a:tcPr/>
                </a:tc>
                <a:tc>
                  <a:txBody>
                    <a:bodyPr/>
                    <a:lstStyle/>
                    <a:p>
                      <a:r>
                        <a:rPr lang="en-US" sz="1600" dirty="0">
                          <a:latin typeface="+mj-lt"/>
                          <a:cs typeface="Times New Roman" panose="02020603050405020304" pitchFamily="18" charset="0"/>
                        </a:rPr>
                        <a:t>Resume Screening using machine learning</a:t>
                      </a:r>
                    </a:p>
                    <a:p>
                      <a:endParaRPr lang="en-IN" sz="1600" dirty="0">
                        <a:latin typeface="+mj-lt"/>
                        <a:cs typeface="Times New Roman" panose="02020603050405020304" pitchFamily="18" charset="0"/>
                      </a:endParaRPr>
                    </a:p>
                  </a:txBody>
                  <a:tcPr/>
                </a:tc>
                <a:tc>
                  <a:txBody>
                    <a:bodyPr/>
                    <a:lstStyle/>
                    <a:p>
                      <a:r>
                        <a:rPr lang="en-US" sz="1600" dirty="0">
                          <a:latin typeface="+mj-lt"/>
                          <a:cs typeface="Times New Roman" panose="02020603050405020304" pitchFamily="18" charset="0"/>
                        </a:rPr>
                        <a:t>The paper explores how Machine Learning (ML) and Natural Language Processing (NLP) can automate and improve the resume screening process. It aims to reduce manual effort, bias, and time while enhancing the accuracy of candidate selection.</a:t>
                      </a:r>
                      <a:endParaRPr lang="en-IN" sz="1600" dirty="0">
                        <a:latin typeface="+mj-lt"/>
                        <a:cs typeface="Times New Roman" panose="02020603050405020304" pitchFamily="18" charset="0"/>
                      </a:endParaRPr>
                    </a:p>
                  </a:txBody>
                  <a:tcPr/>
                </a:tc>
                <a:extLst>
                  <a:ext uri="{0D108BD9-81ED-4DB2-BD59-A6C34878D82A}">
                    <a16:rowId xmlns:a16="http://schemas.microsoft.com/office/drawing/2014/main" val="1115291782"/>
                  </a:ext>
                </a:extLst>
              </a:tr>
              <a:tr h="1070434">
                <a:tc>
                  <a:txBody>
                    <a:bodyPr/>
                    <a:lstStyle/>
                    <a:p>
                      <a:r>
                        <a:rPr lang="en-US" sz="1600" dirty="0">
                          <a:latin typeface="+mj-lt"/>
                        </a:rPr>
                        <a:t>Kumar P &amp; Sen D</a:t>
                      </a:r>
                      <a:endParaRPr lang="en-IN" sz="1600" dirty="0">
                        <a:latin typeface="+mj-lt"/>
                        <a:cs typeface="Times New Roman" panose="02020603050405020304" pitchFamily="18" charset="0"/>
                      </a:endParaRPr>
                    </a:p>
                  </a:txBody>
                  <a:tcPr/>
                </a:tc>
                <a:tc>
                  <a:txBody>
                    <a:bodyPr/>
                    <a:lstStyle/>
                    <a:p>
                      <a:r>
                        <a:rPr lang="en-US" sz="1600" dirty="0">
                          <a:latin typeface="+mj-lt"/>
                        </a:rPr>
                        <a:t>2020</a:t>
                      </a:r>
                      <a:endParaRPr lang="en-IN" sz="1600" dirty="0">
                        <a:latin typeface="+mj-lt"/>
                        <a:cs typeface="Times New Roman" panose="02020603050405020304" pitchFamily="18" charset="0"/>
                      </a:endParaRPr>
                    </a:p>
                  </a:txBody>
                  <a:tcPr/>
                </a:tc>
                <a:tc>
                  <a:txBody>
                    <a:bodyPr/>
                    <a:lstStyle/>
                    <a:p>
                      <a:r>
                        <a:rPr lang="en-US" sz="1600" dirty="0">
                          <a:latin typeface="+mj-lt"/>
                        </a:rPr>
                        <a:t>ELSEVIER</a:t>
                      </a:r>
                      <a:endParaRPr lang="en-IN" sz="1600" dirty="0">
                        <a:latin typeface="+mj-lt"/>
                        <a:cs typeface="Times New Roman" panose="02020603050405020304" pitchFamily="18" charset="0"/>
                      </a:endParaRPr>
                    </a:p>
                  </a:txBody>
                  <a:tcPr/>
                </a:tc>
                <a:tc>
                  <a:txBody>
                    <a:bodyPr/>
                    <a:lstStyle/>
                    <a:p>
                      <a:r>
                        <a:rPr lang="en-US" sz="1600" dirty="0">
                          <a:latin typeface="+mj-lt"/>
                        </a:rPr>
                        <a:t>Automation in Recruitment Using Resume Parsing</a:t>
                      </a:r>
                      <a:endParaRPr lang="en-IN" sz="1600" dirty="0">
                        <a:latin typeface="+mj-lt"/>
                        <a:cs typeface="Times New Roman" panose="02020603050405020304" pitchFamily="18" charset="0"/>
                      </a:endParaRPr>
                    </a:p>
                  </a:txBody>
                  <a:tcPr/>
                </a:tc>
                <a:tc>
                  <a:txBody>
                    <a:bodyPr/>
                    <a:lstStyle/>
                    <a:p>
                      <a:r>
                        <a:rPr lang="en-US" sz="1600" dirty="0">
                          <a:latin typeface="+mj-lt"/>
                        </a:rPr>
                        <a:t>Built a resume parser that uses named entity recognition (NER) to identify and structure candidate data.</a:t>
                      </a:r>
                      <a:endParaRPr lang="en-IN" sz="1600" dirty="0">
                        <a:latin typeface="+mj-lt"/>
                        <a:cs typeface="Times New Roman" panose="02020603050405020304" pitchFamily="18" charset="0"/>
                      </a:endParaRPr>
                    </a:p>
                  </a:txBody>
                  <a:tcPr/>
                </a:tc>
                <a:extLst>
                  <a:ext uri="{0D108BD9-81ED-4DB2-BD59-A6C34878D82A}">
                    <a16:rowId xmlns:a16="http://schemas.microsoft.com/office/drawing/2014/main" val="1449205646"/>
                  </a:ext>
                </a:extLst>
              </a:tr>
              <a:tr h="1221383">
                <a:tc>
                  <a:txBody>
                    <a:bodyPr/>
                    <a:lstStyle/>
                    <a:p>
                      <a:r>
                        <a:rPr lang="en-US" sz="1600" dirty="0">
                          <a:latin typeface="+mj-lt"/>
                        </a:rPr>
                        <a:t>Thomas J &amp; Varghese M</a:t>
                      </a:r>
                      <a:endParaRPr lang="en-IN" sz="1600" dirty="0">
                        <a:latin typeface="+mj-lt"/>
                        <a:cs typeface="Times New Roman" panose="02020603050405020304" pitchFamily="18" charset="0"/>
                      </a:endParaRPr>
                    </a:p>
                  </a:txBody>
                  <a:tcPr/>
                </a:tc>
                <a:tc>
                  <a:txBody>
                    <a:bodyPr/>
                    <a:lstStyle/>
                    <a:p>
                      <a:r>
                        <a:rPr lang="en-US" sz="1600" dirty="0">
                          <a:latin typeface="+mj-lt"/>
                        </a:rPr>
                        <a:t>2022</a:t>
                      </a:r>
                      <a:endParaRPr lang="en-IN" sz="1600" dirty="0">
                        <a:latin typeface="+mj-lt"/>
                        <a:cs typeface="Times New Roman" panose="02020603050405020304" pitchFamily="18" charset="0"/>
                      </a:endParaRPr>
                    </a:p>
                  </a:txBody>
                  <a:tcPr/>
                </a:tc>
                <a:tc>
                  <a:txBody>
                    <a:bodyPr/>
                    <a:lstStyle/>
                    <a:p>
                      <a:r>
                        <a:rPr lang="en-US" sz="1600" dirty="0">
                          <a:latin typeface="+mj-lt"/>
                        </a:rPr>
                        <a:t>IEEE</a:t>
                      </a:r>
                      <a:endParaRPr lang="en-IN" sz="1600" dirty="0">
                        <a:latin typeface="+mj-lt"/>
                        <a:cs typeface="Times New Roman" panose="02020603050405020304" pitchFamily="18" charset="0"/>
                      </a:endParaRPr>
                    </a:p>
                  </a:txBody>
                  <a:tcPr/>
                </a:tc>
                <a:tc>
                  <a:txBody>
                    <a:bodyPr/>
                    <a:lstStyle/>
                    <a:p>
                      <a:r>
                        <a:rPr lang="en-US" sz="1600" dirty="0">
                          <a:latin typeface="+mj-lt"/>
                        </a:rPr>
                        <a:t>Bias Detection in AI-Based Resume Screening Systems.</a:t>
                      </a:r>
                      <a:endParaRPr lang="en-IN" sz="1600" dirty="0">
                        <a:latin typeface="+mj-lt"/>
                        <a:cs typeface="Times New Roman" panose="02020603050405020304" pitchFamily="18" charset="0"/>
                      </a:endParaRPr>
                    </a:p>
                  </a:txBody>
                  <a:tcPr/>
                </a:tc>
                <a:tc>
                  <a:txBody>
                    <a:bodyPr/>
                    <a:lstStyle/>
                    <a:p>
                      <a:r>
                        <a:rPr lang="en-US" sz="1600" dirty="0">
                          <a:latin typeface="+mj-lt"/>
                        </a:rPr>
                        <a:t>Addressed ethical issues by detecting and mitigating algorithmic bias in AI-driven recruitment tools.</a:t>
                      </a:r>
                      <a:endParaRPr lang="en-IN" sz="1600" dirty="0">
                        <a:latin typeface="+mj-lt"/>
                        <a:cs typeface="Times New Roman" panose="02020603050405020304" pitchFamily="18" charset="0"/>
                      </a:endParaRPr>
                    </a:p>
                  </a:txBody>
                  <a:tcPr/>
                </a:tc>
                <a:extLst>
                  <a:ext uri="{0D108BD9-81ED-4DB2-BD59-A6C34878D82A}">
                    <a16:rowId xmlns:a16="http://schemas.microsoft.com/office/drawing/2014/main" val="2632108303"/>
                  </a:ext>
                </a:extLst>
              </a:tr>
              <a:tr h="1070434">
                <a:tc>
                  <a:txBody>
                    <a:bodyPr/>
                    <a:lstStyle/>
                    <a:p>
                      <a:r>
                        <a:rPr lang="en-US" sz="1600" dirty="0">
                          <a:latin typeface="+mj-lt"/>
                        </a:rPr>
                        <a:t>Patel S &amp; Roy K</a:t>
                      </a:r>
                      <a:endParaRPr lang="en-IN" sz="1600" dirty="0">
                        <a:latin typeface="+mj-lt"/>
                        <a:cs typeface="Times New Roman" panose="02020603050405020304" pitchFamily="18" charset="0"/>
                      </a:endParaRPr>
                    </a:p>
                  </a:txBody>
                  <a:tcPr/>
                </a:tc>
                <a:tc>
                  <a:txBody>
                    <a:bodyPr/>
                    <a:lstStyle/>
                    <a:p>
                      <a:r>
                        <a:rPr lang="en-US" sz="1600" dirty="0">
                          <a:latin typeface="+mj-lt"/>
                        </a:rPr>
                        <a:t>2023</a:t>
                      </a:r>
                      <a:endParaRPr lang="en-IN" sz="1600" dirty="0">
                        <a:latin typeface="+mj-lt"/>
                        <a:cs typeface="Times New Roman" panose="02020603050405020304" pitchFamily="18" charset="0"/>
                      </a:endParaRPr>
                    </a:p>
                  </a:txBody>
                  <a:tcPr/>
                </a:tc>
                <a:tc>
                  <a:txBody>
                    <a:bodyPr/>
                    <a:lstStyle/>
                    <a:p>
                      <a:r>
                        <a:rPr lang="en-US" sz="1600" dirty="0">
                          <a:latin typeface="+mj-lt"/>
                        </a:rPr>
                        <a:t>ACM</a:t>
                      </a:r>
                      <a:endParaRPr lang="en-IN" sz="1600" dirty="0">
                        <a:latin typeface="+mj-lt"/>
                        <a:cs typeface="Times New Roman" panose="02020603050405020304" pitchFamily="18" charset="0"/>
                      </a:endParaRPr>
                    </a:p>
                  </a:txBody>
                  <a:tcPr/>
                </a:tc>
                <a:tc>
                  <a:txBody>
                    <a:bodyPr/>
                    <a:lstStyle/>
                    <a:p>
                      <a:r>
                        <a:rPr lang="en-US" sz="1600" dirty="0">
                          <a:latin typeface="+mj-lt"/>
                        </a:rPr>
                        <a:t>Scalable AI-Based Screening System for High-Volume Recruitment</a:t>
                      </a:r>
                      <a:endParaRPr lang="en-IN" sz="1600" dirty="0">
                        <a:latin typeface="+mj-lt"/>
                        <a:cs typeface="Times New Roman" panose="02020603050405020304" pitchFamily="18" charset="0"/>
                      </a:endParaRPr>
                    </a:p>
                  </a:txBody>
                  <a:tcPr/>
                </a:tc>
                <a:tc>
                  <a:txBody>
                    <a:bodyPr/>
                    <a:lstStyle/>
                    <a:p>
                      <a:r>
                        <a:rPr lang="en-US" sz="1600" dirty="0">
                          <a:latin typeface="+mj-lt"/>
                        </a:rPr>
                        <a:t>Implemented a scalable resume screening system using ensemble learning to handle large datasets effectively.</a:t>
                      </a:r>
                      <a:endParaRPr lang="en-IN" sz="1600" dirty="0">
                        <a:latin typeface="+mj-lt"/>
                        <a:cs typeface="Times New Roman" panose="02020603050405020304" pitchFamily="18" charset="0"/>
                      </a:endParaRPr>
                    </a:p>
                  </a:txBody>
                  <a:tcPr/>
                </a:tc>
                <a:extLst>
                  <a:ext uri="{0D108BD9-81ED-4DB2-BD59-A6C34878D82A}">
                    <a16:rowId xmlns:a16="http://schemas.microsoft.com/office/drawing/2014/main" val="2322247804"/>
                  </a:ext>
                </a:extLst>
              </a:tr>
              <a:tr h="1267619">
                <a:tc>
                  <a:txBody>
                    <a:bodyPr/>
                    <a:lstStyle/>
                    <a:p>
                      <a:r>
                        <a:rPr lang="en-US" sz="1600" dirty="0">
                          <a:latin typeface="+mj-lt"/>
                        </a:rPr>
                        <a:t>Ahmed L &amp; Banu R</a:t>
                      </a:r>
                      <a:endParaRPr lang="en-IN" sz="1600" dirty="0">
                        <a:latin typeface="+mj-lt"/>
                        <a:cs typeface="Times New Roman" panose="02020603050405020304" pitchFamily="18" charset="0"/>
                      </a:endParaRPr>
                    </a:p>
                  </a:txBody>
                  <a:tcPr/>
                </a:tc>
                <a:tc>
                  <a:txBody>
                    <a:bodyPr/>
                    <a:lstStyle/>
                    <a:p>
                      <a:r>
                        <a:rPr lang="en-US" sz="1600" dirty="0">
                          <a:latin typeface="+mj-lt"/>
                        </a:rPr>
                        <a:t>2020</a:t>
                      </a:r>
                      <a:endParaRPr lang="en-IN" sz="1600" dirty="0">
                        <a:latin typeface="+mj-lt"/>
                        <a:cs typeface="Times New Roman" panose="02020603050405020304" pitchFamily="18" charset="0"/>
                      </a:endParaRPr>
                    </a:p>
                  </a:txBody>
                  <a:tcPr/>
                </a:tc>
                <a:tc>
                  <a:txBody>
                    <a:bodyPr/>
                    <a:lstStyle/>
                    <a:p>
                      <a:r>
                        <a:rPr lang="en-US" sz="1600" dirty="0">
                          <a:latin typeface="+mj-lt"/>
                        </a:rPr>
                        <a:t>SPRINGER</a:t>
                      </a:r>
                      <a:endParaRPr lang="en-IN" sz="1600" dirty="0">
                        <a:latin typeface="+mj-lt"/>
                        <a:cs typeface="Times New Roman" panose="02020603050405020304" pitchFamily="18" charset="0"/>
                      </a:endParaRPr>
                    </a:p>
                  </a:txBody>
                  <a:tcPr/>
                </a:tc>
                <a:tc>
                  <a:txBody>
                    <a:bodyPr/>
                    <a:lstStyle/>
                    <a:p>
                      <a:r>
                        <a:rPr lang="en-US" sz="1600" dirty="0">
                          <a:latin typeface="+mj-lt"/>
                        </a:rPr>
                        <a:t>Ranking Candidates Using Skill Matching Algorithms</a:t>
                      </a:r>
                      <a:endParaRPr lang="en-IN" sz="1600" dirty="0">
                        <a:latin typeface="+mj-lt"/>
                        <a:cs typeface="Times New Roman" panose="02020603050405020304" pitchFamily="18" charset="0"/>
                      </a:endParaRPr>
                    </a:p>
                  </a:txBody>
                  <a:tcPr/>
                </a:tc>
                <a:tc>
                  <a:txBody>
                    <a:bodyPr/>
                    <a:lstStyle/>
                    <a:p>
                      <a:r>
                        <a:rPr lang="en-US" sz="1600" dirty="0">
                          <a:latin typeface="+mj-lt"/>
                        </a:rPr>
                        <a:t>Focused on skill-extraction algorithms to match candidates' resumes with job requirements for fair ranking.</a:t>
                      </a:r>
                      <a:endParaRPr lang="en-IN" sz="1600" dirty="0">
                        <a:latin typeface="+mj-lt"/>
                        <a:cs typeface="Times New Roman" panose="02020603050405020304" pitchFamily="18" charset="0"/>
                      </a:endParaRPr>
                    </a:p>
                  </a:txBody>
                  <a:tcPr/>
                </a:tc>
                <a:extLst>
                  <a:ext uri="{0D108BD9-81ED-4DB2-BD59-A6C34878D82A}">
                    <a16:rowId xmlns:a16="http://schemas.microsoft.com/office/drawing/2014/main" val="3432643195"/>
                  </a:ext>
                </a:extLst>
              </a:tr>
            </a:tbl>
          </a:graphicData>
        </a:graphic>
      </p:graphicFrame>
      <p:sp>
        <p:nvSpPr>
          <p:cNvPr id="12" name="TextBox 4">
            <a:extLst>
              <a:ext uri="{FF2B5EF4-FFF2-40B4-BE49-F238E27FC236}">
                <a16:creationId xmlns:a16="http://schemas.microsoft.com/office/drawing/2014/main" id="{0038C7AB-4DA0-5088-9323-B23B09D86AF0}"/>
              </a:ext>
            </a:extLst>
          </p:cNvPr>
          <p:cNvSpPr txBox="1"/>
          <p:nvPr/>
        </p:nvSpPr>
        <p:spPr>
          <a:xfrm>
            <a:off x="457200" y="680041"/>
            <a:ext cx="4343400" cy="728430"/>
          </a:xfrm>
          <a:prstGeom prst="rect">
            <a:avLst/>
          </a:prstGeom>
        </p:spPr>
        <p:txBody>
          <a:bodyPr lIns="50800" tIns="50800" rIns="50800" bIns="50800" rtlCol="0" anchor="ctr"/>
          <a:lstStyle/>
          <a:p>
            <a:pPr marL="0" lvl="0" indent="0" algn="ctr">
              <a:lnSpc>
                <a:spcPts val="7972"/>
              </a:lnSpc>
              <a:spcBef>
                <a:spcPct val="0"/>
              </a:spcBef>
            </a:pPr>
            <a:r>
              <a:rPr lang="en-US" sz="4000" b="1" dirty="0">
                <a:solidFill>
                  <a:srgbClr val="002060"/>
                </a:solidFill>
                <a:latin typeface="Roboto"/>
                <a:ea typeface="Roboto"/>
                <a:cs typeface="Roboto"/>
                <a:sym typeface="Roboto"/>
              </a:rPr>
              <a:t>Literature Review</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38626"/>
            <a:ext cx="9832979" cy="1112321"/>
          </a:xfrm>
          <a:prstGeom prst="rect">
            <a:avLst/>
          </a:prstGeom>
        </p:spPr>
        <p:txBody>
          <a:bodyPr lIns="0" tIns="0" rIns="0" bIns="0" rtlCol="0" anchor="t">
            <a:spAutoFit/>
          </a:bodyPr>
          <a:lstStyle/>
          <a:p>
            <a:pPr marL="0" lvl="0" indent="0" algn="l">
              <a:lnSpc>
                <a:spcPts val="7275"/>
              </a:lnSpc>
            </a:pPr>
            <a:r>
              <a:rPr lang="en-US" sz="6736" spc="-424">
                <a:solidFill>
                  <a:srgbClr val="DAF9FF"/>
                </a:solidFill>
                <a:latin typeface="Heading Now 71-78"/>
                <a:ea typeface="Heading Now 71-78"/>
                <a:cs typeface="Heading Now 71-78"/>
                <a:sym typeface="Heading Now 71-78"/>
              </a:rPr>
              <a:t>System Specification</a:t>
            </a:r>
          </a:p>
        </p:txBody>
      </p:sp>
      <p:sp>
        <p:nvSpPr>
          <p:cNvPr id="7" name="TextBox 7"/>
          <p:cNvSpPr txBox="1"/>
          <p:nvPr/>
        </p:nvSpPr>
        <p:spPr>
          <a:xfrm>
            <a:off x="703181" y="5525011"/>
            <a:ext cx="12164546" cy="3423955"/>
          </a:xfrm>
          <a:prstGeom prst="rect">
            <a:avLst/>
          </a:prstGeom>
        </p:spPr>
        <p:txBody>
          <a:bodyPr lIns="0" tIns="0" rIns="0" bIns="0" rtlCol="0" anchor="t">
            <a:spAutoFit/>
          </a:bodyPr>
          <a:lstStyle/>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Frontend : HTML, CSS, JavaScript</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Backend : Python Django</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Database : MYSQL</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Other Tools : Python,PyPDF2,TensorFlow&amp;Sentence Transformers</a:t>
            </a:r>
          </a:p>
          <a:p>
            <a:pPr algn="l">
              <a:lnSpc>
                <a:spcPts val="4478"/>
              </a:lnSpc>
            </a:pPr>
            <a:endParaRPr lang="en-US" sz="3198">
              <a:solidFill>
                <a:srgbClr val="280F91"/>
              </a:solidFill>
              <a:latin typeface="Heading Now 71-78"/>
              <a:ea typeface="Heading Now 71-78"/>
              <a:cs typeface="Heading Now 71-78"/>
              <a:sym typeface="Heading Now 71-78"/>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2ECC4C-54BD-766A-D286-4C1C8DFD17C9}"/>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838F229D-405E-BCB6-755D-830EC02FC504}"/>
              </a:ext>
            </a:extLst>
          </p:cNvPr>
          <p:cNvGrpSpPr/>
          <p:nvPr/>
        </p:nvGrpSpPr>
        <p:grpSpPr>
          <a:xfrm>
            <a:off x="889372" y="610968"/>
            <a:ext cx="16230600" cy="4197705"/>
            <a:chOff x="0" y="0"/>
            <a:chExt cx="4274726" cy="1105568"/>
          </a:xfrm>
        </p:grpSpPr>
        <p:sp>
          <p:nvSpPr>
            <p:cNvPr id="3" name="Freeform 3">
              <a:extLst>
                <a:ext uri="{FF2B5EF4-FFF2-40B4-BE49-F238E27FC236}">
                  <a16:creationId xmlns:a16="http://schemas.microsoft.com/office/drawing/2014/main" id="{77B19BD6-A52B-9FC7-BE3B-50508F3FD35B}"/>
                </a:ext>
              </a:extLst>
            </p:cNvPr>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dirty="0"/>
            </a:p>
          </p:txBody>
        </p:sp>
        <p:sp>
          <p:nvSpPr>
            <p:cNvPr id="4" name="TextBox 4">
              <a:extLst>
                <a:ext uri="{FF2B5EF4-FFF2-40B4-BE49-F238E27FC236}">
                  <a16:creationId xmlns:a16="http://schemas.microsoft.com/office/drawing/2014/main" id="{F46C06B0-60BE-6358-4CCE-51D6CB32ADE9}"/>
                </a:ext>
              </a:extLst>
            </p:cNvPr>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a:extLst>
              <a:ext uri="{FF2B5EF4-FFF2-40B4-BE49-F238E27FC236}">
                <a16:creationId xmlns:a16="http://schemas.microsoft.com/office/drawing/2014/main" id="{1339B74D-89A9-F7B3-26B1-91CBDFB38DBF}"/>
              </a:ext>
            </a:extLst>
          </p:cNvPr>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a:extLst>
              <a:ext uri="{FF2B5EF4-FFF2-40B4-BE49-F238E27FC236}">
                <a16:creationId xmlns:a16="http://schemas.microsoft.com/office/drawing/2014/main" id="{367B5D31-AB3E-0CEC-A2DC-1793690D2BAD}"/>
              </a:ext>
            </a:extLst>
          </p:cNvPr>
          <p:cNvSpPr txBox="1"/>
          <p:nvPr/>
        </p:nvSpPr>
        <p:spPr>
          <a:xfrm>
            <a:off x="1564992" y="3238626"/>
            <a:ext cx="9832979" cy="936154"/>
          </a:xfrm>
          <a:prstGeom prst="rect">
            <a:avLst/>
          </a:prstGeom>
        </p:spPr>
        <p:txBody>
          <a:bodyPr lIns="0" tIns="0" rIns="0" bIns="0" rtlCol="0" anchor="t">
            <a:spAutoFit/>
          </a:bodyPr>
          <a:lstStyle/>
          <a:p>
            <a:pPr marL="0" lvl="0" indent="0" algn="l">
              <a:lnSpc>
                <a:spcPts val="7275"/>
              </a:lnSpc>
            </a:pPr>
            <a:r>
              <a:rPr lang="en-US" sz="6736" spc="-424" dirty="0">
                <a:solidFill>
                  <a:srgbClr val="DAF9FF"/>
                </a:solidFill>
                <a:latin typeface="Heading Now 71-78"/>
                <a:ea typeface="Heading Now 71-78"/>
                <a:cs typeface="Heading Now 71-78"/>
                <a:sym typeface="Heading Now 71-78"/>
              </a:rPr>
              <a:t>modules</a:t>
            </a:r>
          </a:p>
        </p:txBody>
      </p:sp>
      <p:sp>
        <p:nvSpPr>
          <p:cNvPr id="7" name="TextBox 7">
            <a:extLst>
              <a:ext uri="{FF2B5EF4-FFF2-40B4-BE49-F238E27FC236}">
                <a16:creationId xmlns:a16="http://schemas.microsoft.com/office/drawing/2014/main" id="{B3C59A9E-FC0B-A2A6-5BF6-86CFCF885E35}"/>
              </a:ext>
            </a:extLst>
          </p:cNvPr>
          <p:cNvSpPr txBox="1"/>
          <p:nvPr/>
        </p:nvSpPr>
        <p:spPr>
          <a:xfrm>
            <a:off x="1028700" y="5408642"/>
            <a:ext cx="10369271" cy="2840329"/>
          </a:xfrm>
          <a:prstGeom prst="rect">
            <a:avLst/>
          </a:prstGeom>
        </p:spPr>
        <p:txBody>
          <a:bodyPr lIns="0" tIns="0" rIns="0" bIns="0" rtlCol="0" anchor="t">
            <a:spAutoFit/>
          </a:bodyPr>
          <a:lstStyle/>
          <a:p>
            <a:pPr algn="l">
              <a:lnSpc>
                <a:spcPts val="4478"/>
              </a:lnSpc>
            </a:pPr>
            <a:endParaRPr dirty="0"/>
          </a:p>
          <a:p>
            <a:pPr marL="457200" indent="-457200" algn="l">
              <a:lnSpc>
                <a:spcPts val="4478"/>
              </a:lnSpc>
              <a:buFont typeface="Arial" panose="020B0604020202020204" pitchFamily="34" charset="0"/>
              <a:buChar char="•"/>
            </a:pPr>
            <a:r>
              <a:rPr lang="en-US" sz="3198" dirty="0">
                <a:solidFill>
                  <a:srgbClr val="280F91"/>
                </a:solidFill>
                <a:latin typeface="Heading Now 71-78"/>
                <a:ea typeface="Heading Now 71-78"/>
                <a:cs typeface="Heading Now 71-78"/>
                <a:sym typeface="Heading Now 71-78"/>
              </a:rPr>
              <a:t>Admin</a:t>
            </a:r>
          </a:p>
          <a:p>
            <a:pPr marL="457200" indent="-457200" algn="l">
              <a:lnSpc>
                <a:spcPts val="4478"/>
              </a:lnSpc>
              <a:buFont typeface="Arial" panose="020B0604020202020204" pitchFamily="34" charset="0"/>
              <a:buChar char="•"/>
            </a:pPr>
            <a:r>
              <a:rPr lang="en-US" sz="3198" dirty="0">
                <a:solidFill>
                  <a:srgbClr val="280F91"/>
                </a:solidFill>
                <a:latin typeface="Heading Now 71-78"/>
                <a:ea typeface="Heading Now 71-78"/>
                <a:cs typeface="Heading Now 71-78"/>
                <a:sym typeface="Heading Now 71-78"/>
              </a:rPr>
              <a:t>Recruiter</a:t>
            </a:r>
          </a:p>
          <a:p>
            <a:pPr marL="457200" indent="-457200" algn="l">
              <a:lnSpc>
                <a:spcPts val="4478"/>
              </a:lnSpc>
              <a:buFont typeface="Arial" panose="020B0604020202020204" pitchFamily="34" charset="0"/>
              <a:buChar char="•"/>
            </a:pPr>
            <a:r>
              <a:rPr lang="en-US" sz="3198" dirty="0">
                <a:solidFill>
                  <a:srgbClr val="280F91"/>
                </a:solidFill>
                <a:latin typeface="Heading Now 71-78"/>
                <a:ea typeface="Heading Now 71-78"/>
                <a:cs typeface="Heading Now 71-78"/>
                <a:sym typeface="Heading Now 71-78"/>
              </a:rPr>
              <a:t>Candidate</a:t>
            </a:r>
          </a:p>
          <a:p>
            <a:pPr algn="l">
              <a:lnSpc>
                <a:spcPts val="4478"/>
              </a:lnSpc>
            </a:pPr>
            <a:endParaRPr lang="en-US" sz="3198" dirty="0">
              <a:solidFill>
                <a:srgbClr val="280F91"/>
              </a:solidFill>
              <a:latin typeface="Heading Now 71-78"/>
              <a:ea typeface="Heading Now 71-78"/>
              <a:cs typeface="Heading Now 71-78"/>
              <a:sym typeface="Heading Now 71-78"/>
            </a:endParaRPr>
          </a:p>
        </p:txBody>
      </p:sp>
    </p:spTree>
    <p:extLst>
      <p:ext uri="{BB962C8B-B14F-4D97-AF65-F5344CB8AC3E}">
        <p14:creationId xmlns:p14="http://schemas.microsoft.com/office/powerpoint/2010/main" val="947816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38626"/>
            <a:ext cx="9832979" cy="936154"/>
          </a:xfrm>
          <a:prstGeom prst="rect">
            <a:avLst/>
          </a:prstGeom>
        </p:spPr>
        <p:txBody>
          <a:bodyPr lIns="0" tIns="0" rIns="0" bIns="0" rtlCol="0" anchor="t">
            <a:spAutoFit/>
          </a:bodyPr>
          <a:lstStyle/>
          <a:p>
            <a:pPr marL="0" lvl="0" indent="0" algn="l">
              <a:lnSpc>
                <a:spcPts val="7275"/>
              </a:lnSpc>
            </a:pPr>
            <a:r>
              <a:rPr lang="en-US" sz="6736" spc="-424" dirty="0">
                <a:solidFill>
                  <a:srgbClr val="DAF9FF"/>
                </a:solidFill>
                <a:latin typeface="Heading Now 71-78"/>
                <a:ea typeface="Heading Now 71-78"/>
                <a:cs typeface="Heading Now 71-78"/>
                <a:sym typeface="Heading Now 71-78"/>
              </a:rPr>
              <a:t>Admin</a:t>
            </a:r>
          </a:p>
        </p:txBody>
      </p:sp>
      <p:sp>
        <p:nvSpPr>
          <p:cNvPr id="7" name="TextBox 7"/>
          <p:cNvSpPr txBox="1"/>
          <p:nvPr/>
        </p:nvSpPr>
        <p:spPr>
          <a:xfrm>
            <a:off x="1028700" y="5408642"/>
            <a:ext cx="10369271" cy="3423955"/>
          </a:xfrm>
          <a:prstGeom prst="rect">
            <a:avLst/>
          </a:prstGeom>
        </p:spPr>
        <p:txBody>
          <a:bodyPr lIns="0" tIns="0" rIns="0" bIns="0" rtlCol="0" anchor="t">
            <a:spAutoFit/>
          </a:bodyPr>
          <a:lstStyle/>
          <a:p>
            <a:pPr algn="l">
              <a:lnSpc>
                <a:spcPts val="4478"/>
              </a:lnSpc>
            </a:pPr>
            <a:endParaRP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Manages users and platform settings.</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Accepts/rejects recruiter registrations.</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Views all recruiters and candidates.</a:t>
            </a:r>
          </a:p>
          <a:p>
            <a:pPr algn="l">
              <a:lnSpc>
                <a:spcPts val="4478"/>
              </a:lnSpc>
            </a:pPr>
            <a:endParaRPr lang="en-US" sz="3198">
              <a:solidFill>
                <a:srgbClr val="280F91"/>
              </a:solidFill>
              <a:latin typeface="Heading Now 71-78"/>
              <a:ea typeface="Heading Now 71-78"/>
              <a:cs typeface="Heading Now 71-78"/>
              <a:sym typeface="Heading Now 71-78"/>
            </a:endParaRPr>
          </a:p>
          <a:p>
            <a:pPr algn="l">
              <a:lnSpc>
                <a:spcPts val="4478"/>
              </a:lnSpc>
            </a:pPr>
            <a:endParaRPr lang="en-US" sz="3198">
              <a:solidFill>
                <a:srgbClr val="280F91"/>
              </a:solidFill>
              <a:latin typeface="Heading Now 71-78"/>
              <a:ea typeface="Heading Now 71-78"/>
              <a:cs typeface="Heading Now 71-78"/>
              <a:sym typeface="Heading Now 71-78"/>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38626"/>
            <a:ext cx="9832979" cy="936154"/>
          </a:xfrm>
          <a:prstGeom prst="rect">
            <a:avLst/>
          </a:prstGeom>
        </p:spPr>
        <p:txBody>
          <a:bodyPr lIns="0" tIns="0" rIns="0" bIns="0" rtlCol="0" anchor="t">
            <a:spAutoFit/>
          </a:bodyPr>
          <a:lstStyle/>
          <a:p>
            <a:pPr marL="0" lvl="0" indent="0" algn="l">
              <a:lnSpc>
                <a:spcPts val="7275"/>
              </a:lnSpc>
            </a:pPr>
            <a:r>
              <a:rPr lang="en-US" sz="6736" spc="-424" dirty="0">
                <a:solidFill>
                  <a:srgbClr val="DAF9FF"/>
                </a:solidFill>
                <a:latin typeface="Heading Now 71-78"/>
                <a:ea typeface="Heading Now 71-78"/>
                <a:cs typeface="Heading Now 71-78"/>
                <a:sym typeface="Heading Now 71-78"/>
              </a:rPr>
              <a:t>Recruiter</a:t>
            </a:r>
          </a:p>
        </p:txBody>
      </p:sp>
      <p:sp>
        <p:nvSpPr>
          <p:cNvPr id="7" name="TextBox 7"/>
          <p:cNvSpPr txBox="1"/>
          <p:nvPr/>
        </p:nvSpPr>
        <p:spPr>
          <a:xfrm>
            <a:off x="703181" y="5525011"/>
            <a:ext cx="10535377" cy="3985930"/>
          </a:xfrm>
          <a:prstGeom prst="rect">
            <a:avLst/>
          </a:prstGeom>
        </p:spPr>
        <p:txBody>
          <a:bodyPr lIns="0" tIns="0" rIns="0" bIns="0" rtlCol="0" anchor="t">
            <a:spAutoFit/>
          </a:bodyPr>
          <a:lstStyle/>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Posts job openings and manages and views applicants.</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Uses AI</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Auto-shortlist candidates based on resume-job match.</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Schedules interviews.</a:t>
            </a:r>
          </a:p>
          <a:p>
            <a:pPr algn="l">
              <a:lnSpc>
                <a:spcPts val="4478"/>
              </a:lnSpc>
            </a:pPr>
            <a:endParaRPr lang="en-US" sz="3198">
              <a:solidFill>
                <a:srgbClr val="280F91"/>
              </a:solidFill>
              <a:latin typeface="Heading Now 71-78"/>
              <a:ea typeface="Heading Now 71-78"/>
              <a:cs typeface="Heading Now 71-78"/>
              <a:sym typeface="Heading Now 71-78"/>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38626"/>
            <a:ext cx="9832979" cy="936154"/>
          </a:xfrm>
          <a:prstGeom prst="rect">
            <a:avLst/>
          </a:prstGeom>
        </p:spPr>
        <p:txBody>
          <a:bodyPr lIns="0" tIns="0" rIns="0" bIns="0" rtlCol="0" anchor="t">
            <a:spAutoFit/>
          </a:bodyPr>
          <a:lstStyle/>
          <a:p>
            <a:pPr marL="0" lvl="0" indent="0" algn="l">
              <a:lnSpc>
                <a:spcPts val="7275"/>
              </a:lnSpc>
            </a:pPr>
            <a:r>
              <a:rPr lang="en-US" sz="6736" spc="-424" dirty="0">
                <a:solidFill>
                  <a:srgbClr val="DAF9FF"/>
                </a:solidFill>
                <a:latin typeface="Heading Now 71-78"/>
                <a:ea typeface="Heading Now 71-78"/>
                <a:cs typeface="Heading Now 71-78"/>
                <a:sym typeface="Heading Now 71-78"/>
              </a:rPr>
              <a:t>Candidate</a:t>
            </a:r>
          </a:p>
        </p:txBody>
      </p:sp>
      <p:sp>
        <p:nvSpPr>
          <p:cNvPr id="7" name="TextBox 7"/>
          <p:cNvSpPr txBox="1"/>
          <p:nvPr/>
        </p:nvSpPr>
        <p:spPr>
          <a:xfrm>
            <a:off x="703181" y="5525011"/>
            <a:ext cx="11070676" cy="1738030"/>
          </a:xfrm>
          <a:prstGeom prst="rect">
            <a:avLst/>
          </a:prstGeom>
        </p:spPr>
        <p:txBody>
          <a:bodyPr lIns="0" tIns="0" rIns="0" bIns="0" rtlCol="0" anchor="t">
            <a:spAutoFit/>
          </a:bodyPr>
          <a:lstStyle/>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Allows registration and resume upload.</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Applies for jobs.</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Uses PyPDF2 to extract resume data</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6627679" y="756910"/>
            <a:ext cx="9913197" cy="8773180"/>
          </a:xfrm>
          <a:custGeom>
            <a:avLst/>
            <a:gdLst/>
            <a:ahLst/>
            <a:cxnLst/>
            <a:rect l="l" t="t" r="r" b="b"/>
            <a:pathLst>
              <a:path w="9913197" h="8773180">
                <a:moveTo>
                  <a:pt x="0" y="0"/>
                </a:moveTo>
                <a:lnTo>
                  <a:pt x="9913197" y="0"/>
                </a:lnTo>
                <a:lnTo>
                  <a:pt x="9913197" y="8773180"/>
                </a:lnTo>
                <a:lnTo>
                  <a:pt x="0" y="8773180"/>
                </a:lnTo>
                <a:lnTo>
                  <a:pt x="0" y="0"/>
                </a:lnTo>
                <a:close/>
              </a:path>
            </a:pathLst>
          </a:custGeom>
          <a:blipFill>
            <a:blip r:embed="rId2"/>
            <a:stretch>
              <a:fillRect/>
            </a:stretch>
          </a:blipFill>
        </p:spPr>
        <p:txBody>
          <a:bodyPr/>
          <a:lstStyle/>
          <a:p>
            <a:endParaRPr lang="en-IN"/>
          </a:p>
        </p:txBody>
      </p:sp>
      <p:sp>
        <p:nvSpPr>
          <p:cNvPr id="3" name="TextBox 2">
            <a:extLst>
              <a:ext uri="{FF2B5EF4-FFF2-40B4-BE49-F238E27FC236}">
                <a16:creationId xmlns:a16="http://schemas.microsoft.com/office/drawing/2014/main" id="{EBB3B6D4-80C1-980E-2AA4-B4378FD344D4}"/>
              </a:ext>
            </a:extLst>
          </p:cNvPr>
          <p:cNvSpPr txBox="1"/>
          <p:nvPr/>
        </p:nvSpPr>
        <p:spPr>
          <a:xfrm>
            <a:off x="1295400" y="1181100"/>
            <a:ext cx="2667000" cy="707886"/>
          </a:xfrm>
          <a:prstGeom prst="rect">
            <a:avLst/>
          </a:prstGeom>
          <a:noFill/>
        </p:spPr>
        <p:txBody>
          <a:bodyPr wrap="square" rtlCol="0">
            <a:spAutoFit/>
          </a:bodyPr>
          <a:lstStyle/>
          <a:p>
            <a:r>
              <a:rPr lang="en-US" sz="4000" b="1" dirty="0">
                <a:solidFill>
                  <a:srgbClr val="002060"/>
                </a:solidFill>
              </a:rPr>
              <a:t>ER Diagram</a:t>
            </a:r>
            <a:endParaRPr lang="en-IN" sz="4000" b="1" dirty="0">
              <a:solidFill>
                <a:srgbClr val="00206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00526"/>
            <a:ext cx="8900440" cy="1531765"/>
          </a:xfrm>
          <a:prstGeom prst="rect">
            <a:avLst/>
          </a:prstGeom>
        </p:spPr>
        <p:txBody>
          <a:bodyPr lIns="0" tIns="0" rIns="0" bIns="0" rtlCol="0" anchor="t">
            <a:spAutoFit/>
          </a:bodyPr>
          <a:lstStyle/>
          <a:p>
            <a:pPr marL="0" lvl="0" indent="0" algn="l">
              <a:lnSpc>
                <a:spcPts val="10000"/>
              </a:lnSpc>
            </a:pPr>
            <a:r>
              <a:rPr lang="en-US" sz="9259" spc="-583">
                <a:solidFill>
                  <a:srgbClr val="DAF9FF"/>
                </a:solidFill>
                <a:latin typeface="Heading Now 71-78"/>
                <a:ea typeface="Heading Now 71-78"/>
                <a:cs typeface="Heading Now 71-78"/>
                <a:sym typeface="Heading Now 71-78"/>
              </a:rPr>
              <a:t>Introduction</a:t>
            </a:r>
          </a:p>
        </p:txBody>
      </p:sp>
      <p:sp>
        <p:nvSpPr>
          <p:cNvPr id="7" name="TextBox 7"/>
          <p:cNvSpPr txBox="1"/>
          <p:nvPr/>
        </p:nvSpPr>
        <p:spPr>
          <a:xfrm>
            <a:off x="1295400" y="5543832"/>
            <a:ext cx="7591369" cy="1522253"/>
          </a:xfrm>
          <a:prstGeom prst="rect">
            <a:avLst/>
          </a:prstGeom>
        </p:spPr>
        <p:txBody>
          <a:bodyPr lIns="0" tIns="0" rIns="0" bIns="0" rtlCol="0" anchor="t">
            <a:spAutoFit/>
          </a:bodyPr>
          <a:lstStyle/>
          <a:p>
            <a:pPr algn="l">
              <a:lnSpc>
                <a:spcPts val="4051"/>
              </a:lnSpc>
            </a:pPr>
            <a:endParaRPr dirty="0"/>
          </a:p>
          <a:p>
            <a:pPr marL="624768" lvl="1" indent="-312384" algn="l">
              <a:lnSpc>
                <a:spcPts val="4051"/>
              </a:lnSpc>
              <a:buFont typeface="Arial"/>
              <a:buChar char="•"/>
            </a:pPr>
            <a:r>
              <a:rPr lang="en-US" sz="2893" dirty="0">
                <a:solidFill>
                  <a:srgbClr val="280F91"/>
                </a:solidFill>
                <a:latin typeface="Heading Now 71-78"/>
                <a:ea typeface="Heading Now 71-78"/>
                <a:cs typeface="Heading Now 71-78"/>
                <a:sym typeface="Heading Now 71-78"/>
              </a:rPr>
              <a:t>Using AI and NLP </a:t>
            </a:r>
          </a:p>
          <a:p>
            <a:pPr algn="l">
              <a:lnSpc>
                <a:spcPts val="3491"/>
              </a:lnSpc>
            </a:pPr>
            <a:endParaRPr lang="en-US" sz="2893" dirty="0">
              <a:solidFill>
                <a:srgbClr val="280F91"/>
              </a:solidFill>
              <a:latin typeface="Heading Now 71-78"/>
              <a:ea typeface="Heading Now 71-78"/>
              <a:cs typeface="Heading Now 71-78"/>
              <a:sym typeface="Heading Now 71-78"/>
            </a:endParaRPr>
          </a:p>
        </p:txBody>
      </p:sp>
      <p:sp>
        <p:nvSpPr>
          <p:cNvPr id="8" name="TextBox 8"/>
          <p:cNvSpPr txBox="1"/>
          <p:nvPr/>
        </p:nvSpPr>
        <p:spPr>
          <a:xfrm>
            <a:off x="1275735" y="6667500"/>
            <a:ext cx="9019911" cy="2606015"/>
          </a:xfrm>
          <a:prstGeom prst="rect">
            <a:avLst/>
          </a:prstGeom>
        </p:spPr>
        <p:txBody>
          <a:bodyPr lIns="0" tIns="0" rIns="0" bIns="0" rtlCol="0" anchor="t">
            <a:spAutoFit/>
          </a:bodyPr>
          <a:lstStyle/>
          <a:p>
            <a:pPr marL="642517" lvl="1" indent="-321258" algn="l">
              <a:lnSpc>
                <a:spcPts val="4166"/>
              </a:lnSpc>
              <a:buFont typeface="Arial"/>
              <a:buChar char="•"/>
            </a:pPr>
            <a:r>
              <a:rPr lang="en-US" sz="2975" dirty="0">
                <a:solidFill>
                  <a:srgbClr val="280F91"/>
                </a:solidFill>
                <a:latin typeface="Heading Now 71-78"/>
                <a:ea typeface="Heading Now 71-78"/>
                <a:cs typeface="Heading Now 71-78"/>
                <a:sym typeface="Heading Now 71-78"/>
              </a:rPr>
              <a:t>Automatically analyze resumes </a:t>
            </a:r>
          </a:p>
          <a:p>
            <a:pPr marL="642517" lvl="1" indent="-321258" algn="l">
              <a:lnSpc>
                <a:spcPts val="4166"/>
              </a:lnSpc>
              <a:buFont typeface="Arial"/>
              <a:buChar char="•"/>
            </a:pPr>
            <a:r>
              <a:rPr lang="en-US" sz="2975" dirty="0">
                <a:solidFill>
                  <a:srgbClr val="280F91"/>
                </a:solidFill>
                <a:latin typeface="Heading Now 71-78"/>
                <a:ea typeface="Heading Now 71-78"/>
                <a:cs typeface="Heading Now 71-78"/>
                <a:sym typeface="Heading Now 71-78"/>
              </a:rPr>
              <a:t>shortlist the most suitable candidates. </a:t>
            </a:r>
          </a:p>
          <a:p>
            <a:pPr marL="642517" lvl="1" indent="-321258" algn="l">
              <a:lnSpc>
                <a:spcPts val="4166"/>
              </a:lnSpc>
              <a:buFont typeface="Arial"/>
              <a:buChar char="•"/>
            </a:pPr>
            <a:r>
              <a:rPr lang="en-US" sz="2975" dirty="0">
                <a:solidFill>
                  <a:srgbClr val="280F91"/>
                </a:solidFill>
                <a:latin typeface="Heading Now 71-78"/>
                <a:ea typeface="Heading Now 71-78"/>
                <a:cs typeface="Heading Now 71-78"/>
                <a:sym typeface="Heading Now 71-78"/>
              </a:rPr>
              <a:t>It reduces manual work, improves accuracy, and speeds up recruitment</a:t>
            </a:r>
          </a:p>
          <a:p>
            <a:pPr algn="l">
              <a:lnSpc>
                <a:spcPts val="3606"/>
              </a:lnSpc>
            </a:pPr>
            <a:endParaRPr lang="en-US" sz="2975" dirty="0">
              <a:solidFill>
                <a:srgbClr val="280F91"/>
              </a:solidFill>
              <a:latin typeface="Heading Now 71-78"/>
              <a:ea typeface="Heading Now 71-78"/>
              <a:cs typeface="Heading Now 71-78"/>
              <a:sym typeface="Heading Now 71-78"/>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4648200" y="2428339"/>
            <a:ext cx="12326440" cy="6288990"/>
          </a:xfrm>
          <a:custGeom>
            <a:avLst/>
            <a:gdLst/>
            <a:ahLst/>
            <a:cxnLst/>
            <a:rect l="l" t="t" r="r" b="b"/>
            <a:pathLst>
              <a:path w="12326440" h="6288990">
                <a:moveTo>
                  <a:pt x="0" y="0"/>
                </a:moveTo>
                <a:lnTo>
                  <a:pt x="12326439" y="0"/>
                </a:lnTo>
                <a:lnTo>
                  <a:pt x="12326439" y="6288990"/>
                </a:lnTo>
                <a:lnTo>
                  <a:pt x="0" y="6288990"/>
                </a:lnTo>
                <a:lnTo>
                  <a:pt x="0" y="0"/>
                </a:lnTo>
                <a:close/>
              </a:path>
            </a:pathLst>
          </a:custGeom>
          <a:blipFill>
            <a:blip r:embed="rId2"/>
            <a:stretch>
              <a:fillRect b="-1430"/>
            </a:stretch>
          </a:blipFill>
        </p:spPr>
        <p:txBody>
          <a:bodyPr/>
          <a:lstStyle/>
          <a:p>
            <a:endParaRPr lang="en-IN"/>
          </a:p>
        </p:txBody>
      </p:sp>
      <p:sp>
        <p:nvSpPr>
          <p:cNvPr id="3" name="TextBox 2">
            <a:extLst>
              <a:ext uri="{FF2B5EF4-FFF2-40B4-BE49-F238E27FC236}">
                <a16:creationId xmlns:a16="http://schemas.microsoft.com/office/drawing/2014/main" id="{163DC724-FA16-84F2-8D38-9CB643715006}"/>
              </a:ext>
            </a:extLst>
          </p:cNvPr>
          <p:cNvSpPr txBox="1"/>
          <p:nvPr/>
        </p:nvSpPr>
        <p:spPr>
          <a:xfrm>
            <a:off x="742549" y="1104900"/>
            <a:ext cx="4686732" cy="1323439"/>
          </a:xfrm>
          <a:prstGeom prst="rect">
            <a:avLst/>
          </a:prstGeom>
          <a:noFill/>
        </p:spPr>
        <p:txBody>
          <a:bodyPr wrap="none" rtlCol="0">
            <a:spAutoFit/>
          </a:bodyPr>
          <a:lstStyle/>
          <a:p>
            <a:r>
              <a:rPr lang="en-US" sz="4000" b="1" dirty="0">
                <a:solidFill>
                  <a:srgbClr val="002060"/>
                </a:solidFill>
              </a:rPr>
              <a:t>DFD FLOW DIAGRAM</a:t>
            </a:r>
          </a:p>
          <a:p>
            <a:r>
              <a:rPr lang="en-US" sz="4000" b="1" dirty="0">
                <a:solidFill>
                  <a:srgbClr val="002060"/>
                </a:solidFill>
              </a:rPr>
              <a:t>Level 0</a:t>
            </a:r>
            <a:endParaRPr lang="en-IN" sz="4000" b="1" dirty="0">
              <a:solidFill>
                <a:srgbClr val="00206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4774239" y="1653499"/>
            <a:ext cx="12150547" cy="7275140"/>
          </a:xfrm>
          <a:custGeom>
            <a:avLst/>
            <a:gdLst/>
            <a:ahLst/>
            <a:cxnLst/>
            <a:rect l="l" t="t" r="r" b="b"/>
            <a:pathLst>
              <a:path w="12150547" h="7275140">
                <a:moveTo>
                  <a:pt x="0" y="0"/>
                </a:moveTo>
                <a:lnTo>
                  <a:pt x="12150547" y="0"/>
                </a:lnTo>
                <a:lnTo>
                  <a:pt x="12150547" y="7275140"/>
                </a:lnTo>
                <a:lnTo>
                  <a:pt x="0" y="7275140"/>
                </a:lnTo>
                <a:lnTo>
                  <a:pt x="0" y="0"/>
                </a:lnTo>
                <a:close/>
              </a:path>
            </a:pathLst>
          </a:custGeom>
          <a:blipFill>
            <a:blip r:embed="rId2"/>
            <a:stretch>
              <a:fillRect/>
            </a:stretch>
          </a:blipFill>
        </p:spPr>
        <p:txBody>
          <a:bodyPr/>
          <a:lstStyle/>
          <a:p>
            <a:endParaRPr lang="en-IN"/>
          </a:p>
        </p:txBody>
      </p:sp>
      <p:sp>
        <p:nvSpPr>
          <p:cNvPr id="3" name="TextBox 2">
            <a:extLst>
              <a:ext uri="{FF2B5EF4-FFF2-40B4-BE49-F238E27FC236}">
                <a16:creationId xmlns:a16="http://schemas.microsoft.com/office/drawing/2014/main" id="{94EA876A-1307-9EB4-89D4-F1CA47B807F7}"/>
              </a:ext>
            </a:extLst>
          </p:cNvPr>
          <p:cNvSpPr txBox="1"/>
          <p:nvPr/>
        </p:nvSpPr>
        <p:spPr>
          <a:xfrm>
            <a:off x="838200" y="1299556"/>
            <a:ext cx="3332131" cy="707886"/>
          </a:xfrm>
          <a:prstGeom prst="rect">
            <a:avLst/>
          </a:prstGeom>
          <a:noFill/>
        </p:spPr>
        <p:txBody>
          <a:bodyPr wrap="none" rtlCol="0">
            <a:spAutoFit/>
          </a:bodyPr>
          <a:lstStyle/>
          <a:p>
            <a:r>
              <a:rPr lang="en-US" sz="4000" b="1" dirty="0">
                <a:solidFill>
                  <a:srgbClr val="002060"/>
                </a:solidFill>
              </a:rPr>
              <a:t>Level 1- Admin</a:t>
            </a:r>
            <a:endParaRPr lang="en-IN" sz="4000" b="1" dirty="0">
              <a:solidFill>
                <a:srgbClr val="00206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4680923" y="1493584"/>
            <a:ext cx="12014606" cy="7929640"/>
          </a:xfrm>
          <a:custGeom>
            <a:avLst/>
            <a:gdLst/>
            <a:ahLst/>
            <a:cxnLst/>
            <a:rect l="l" t="t" r="r" b="b"/>
            <a:pathLst>
              <a:path w="12014606" h="7929640">
                <a:moveTo>
                  <a:pt x="0" y="0"/>
                </a:moveTo>
                <a:lnTo>
                  <a:pt x="12014606" y="0"/>
                </a:lnTo>
                <a:lnTo>
                  <a:pt x="12014606" y="7929640"/>
                </a:lnTo>
                <a:lnTo>
                  <a:pt x="0" y="7929640"/>
                </a:lnTo>
                <a:lnTo>
                  <a:pt x="0" y="0"/>
                </a:lnTo>
                <a:close/>
              </a:path>
            </a:pathLst>
          </a:custGeom>
          <a:blipFill>
            <a:blip r:embed="rId2"/>
            <a:stretch>
              <a:fillRect/>
            </a:stretch>
          </a:blipFill>
        </p:spPr>
        <p:txBody>
          <a:bodyPr/>
          <a:lstStyle/>
          <a:p>
            <a:endParaRPr lang="en-IN"/>
          </a:p>
        </p:txBody>
      </p:sp>
      <p:sp>
        <p:nvSpPr>
          <p:cNvPr id="3" name="TextBox 2">
            <a:extLst>
              <a:ext uri="{FF2B5EF4-FFF2-40B4-BE49-F238E27FC236}">
                <a16:creationId xmlns:a16="http://schemas.microsoft.com/office/drawing/2014/main" id="{52817DDB-7A15-2148-6F42-5C2267A96C5B}"/>
              </a:ext>
            </a:extLst>
          </p:cNvPr>
          <p:cNvSpPr txBox="1"/>
          <p:nvPr/>
        </p:nvSpPr>
        <p:spPr>
          <a:xfrm>
            <a:off x="457200" y="952500"/>
            <a:ext cx="3877793" cy="707886"/>
          </a:xfrm>
          <a:prstGeom prst="rect">
            <a:avLst/>
          </a:prstGeom>
          <a:noFill/>
        </p:spPr>
        <p:txBody>
          <a:bodyPr wrap="none" rtlCol="0">
            <a:spAutoFit/>
          </a:bodyPr>
          <a:lstStyle/>
          <a:p>
            <a:r>
              <a:rPr lang="en-US" sz="4000" b="1" dirty="0">
                <a:solidFill>
                  <a:srgbClr val="002060"/>
                </a:solidFill>
              </a:rPr>
              <a:t>Level 1- Recruiter</a:t>
            </a:r>
            <a:endParaRPr lang="en-IN" sz="4000" b="1" dirty="0">
              <a:solidFill>
                <a:srgbClr val="00206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5493181" y="827199"/>
            <a:ext cx="11284447" cy="8632602"/>
          </a:xfrm>
          <a:custGeom>
            <a:avLst/>
            <a:gdLst/>
            <a:ahLst/>
            <a:cxnLst/>
            <a:rect l="l" t="t" r="r" b="b"/>
            <a:pathLst>
              <a:path w="11284447" h="8632602">
                <a:moveTo>
                  <a:pt x="0" y="0"/>
                </a:moveTo>
                <a:lnTo>
                  <a:pt x="11284448" y="0"/>
                </a:lnTo>
                <a:lnTo>
                  <a:pt x="11284448" y="8632602"/>
                </a:lnTo>
                <a:lnTo>
                  <a:pt x="0" y="8632602"/>
                </a:lnTo>
                <a:lnTo>
                  <a:pt x="0" y="0"/>
                </a:lnTo>
                <a:close/>
              </a:path>
            </a:pathLst>
          </a:custGeom>
          <a:blipFill>
            <a:blip r:embed="rId2"/>
            <a:stretch>
              <a:fillRect/>
            </a:stretch>
          </a:blipFill>
        </p:spPr>
        <p:txBody>
          <a:bodyPr/>
          <a:lstStyle/>
          <a:p>
            <a:endParaRPr lang="en-IN"/>
          </a:p>
        </p:txBody>
      </p:sp>
      <p:sp>
        <p:nvSpPr>
          <p:cNvPr id="3" name="TextBox 2">
            <a:extLst>
              <a:ext uri="{FF2B5EF4-FFF2-40B4-BE49-F238E27FC236}">
                <a16:creationId xmlns:a16="http://schemas.microsoft.com/office/drawing/2014/main" id="{38477C61-7275-BBB7-46BF-D613E9ADD6B1}"/>
              </a:ext>
            </a:extLst>
          </p:cNvPr>
          <p:cNvSpPr txBox="1"/>
          <p:nvPr/>
        </p:nvSpPr>
        <p:spPr>
          <a:xfrm>
            <a:off x="609600" y="647700"/>
            <a:ext cx="4082528" cy="707886"/>
          </a:xfrm>
          <a:prstGeom prst="rect">
            <a:avLst/>
          </a:prstGeom>
          <a:noFill/>
        </p:spPr>
        <p:txBody>
          <a:bodyPr wrap="none" rtlCol="0">
            <a:spAutoFit/>
          </a:bodyPr>
          <a:lstStyle/>
          <a:p>
            <a:r>
              <a:rPr lang="en-US" sz="4000" b="1" dirty="0">
                <a:solidFill>
                  <a:srgbClr val="002060"/>
                </a:solidFill>
              </a:rPr>
              <a:t>Level 1- Candidate</a:t>
            </a:r>
            <a:endParaRPr lang="en-IN" sz="4000" b="1" dirty="0">
              <a:solidFill>
                <a:srgbClr val="00206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7734399" y="602501"/>
            <a:ext cx="8552506" cy="9529255"/>
          </a:xfrm>
          <a:custGeom>
            <a:avLst/>
            <a:gdLst/>
            <a:ahLst/>
            <a:cxnLst/>
            <a:rect l="l" t="t" r="r" b="b"/>
            <a:pathLst>
              <a:path w="8552506" h="9529255">
                <a:moveTo>
                  <a:pt x="0" y="0"/>
                </a:moveTo>
                <a:lnTo>
                  <a:pt x="8552506" y="0"/>
                </a:lnTo>
                <a:lnTo>
                  <a:pt x="8552506" y="9529255"/>
                </a:lnTo>
                <a:lnTo>
                  <a:pt x="0" y="9529255"/>
                </a:lnTo>
                <a:lnTo>
                  <a:pt x="0" y="0"/>
                </a:lnTo>
                <a:close/>
              </a:path>
            </a:pathLst>
          </a:custGeom>
          <a:blipFill>
            <a:blip r:embed="rId2"/>
            <a:stretch>
              <a:fillRect/>
            </a:stretch>
          </a:blipFill>
        </p:spPr>
        <p:txBody>
          <a:bodyPr/>
          <a:lstStyle/>
          <a:p>
            <a:endParaRPr lang="en-IN"/>
          </a:p>
        </p:txBody>
      </p:sp>
      <p:sp>
        <p:nvSpPr>
          <p:cNvPr id="3" name="TextBox 2">
            <a:extLst>
              <a:ext uri="{FF2B5EF4-FFF2-40B4-BE49-F238E27FC236}">
                <a16:creationId xmlns:a16="http://schemas.microsoft.com/office/drawing/2014/main" id="{34074292-8FC2-5A07-AB72-296C02192E1C}"/>
              </a:ext>
            </a:extLst>
          </p:cNvPr>
          <p:cNvSpPr txBox="1"/>
          <p:nvPr/>
        </p:nvSpPr>
        <p:spPr>
          <a:xfrm>
            <a:off x="1600200" y="1104900"/>
            <a:ext cx="3990131" cy="707886"/>
          </a:xfrm>
          <a:prstGeom prst="rect">
            <a:avLst/>
          </a:prstGeom>
          <a:noFill/>
        </p:spPr>
        <p:txBody>
          <a:bodyPr wrap="none" rtlCol="0">
            <a:spAutoFit/>
          </a:bodyPr>
          <a:lstStyle/>
          <a:p>
            <a:r>
              <a:rPr lang="en-US" sz="4000" b="1" dirty="0">
                <a:solidFill>
                  <a:srgbClr val="002060"/>
                </a:solidFill>
              </a:rPr>
              <a:t>Use Case Diagram</a:t>
            </a:r>
            <a:endParaRPr lang="en-IN" sz="4000" b="1" dirty="0">
              <a:solidFill>
                <a:srgbClr val="00206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6911036" y="439273"/>
            <a:ext cx="9813252" cy="9408455"/>
          </a:xfrm>
          <a:custGeom>
            <a:avLst/>
            <a:gdLst/>
            <a:ahLst/>
            <a:cxnLst/>
            <a:rect l="l" t="t" r="r" b="b"/>
            <a:pathLst>
              <a:path w="9813252" h="9408455">
                <a:moveTo>
                  <a:pt x="0" y="0"/>
                </a:moveTo>
                <a:lnTo>
                  <a:pt x="9813252" y="0"/>
                </a:lnTo>
                <a:lnTo>
                  <a:pt x="9813252" y="9408454"/>
                </a:lnTo>
                <a:lnTo>
                  <a:pt x="0" y="9408454"/>
                </a:lnTo>
                <a:lnTo>
                  <a:pt x="0" y="0"/>
                </a:lnTo>
                <a:close/>
              </a:path>
            </a:pathLst>
          </a:custGeom>
          <a:blipFill>
            <a:blip r:embed="rId2"/>
            <a:stretch>
              <a:fillRect/>
            </a:stretch>
          </a:blipFill>
        </p:spPr>
        <p:txBody>
          <a:bodyPr/>
          <a:lstStyle/>
          <a:p>
            <a:endParaRPr lang="en-IN"/>
          </a:p>
        </p:txBody>
      </p:sp>
      <p:sp>
        <p:nvSpPr>
          <p:cNvPr id="3" name="TextBox 2">
            <a:extLst>
              <a:ext uri="{FF2B5EF4-FFF2-40B4-BE49-F238E27FC236}">
                <a16:creationId xmlns:a16="http://schemas.microsoft.com/office/drawing/2014/main" id="{1180F536-9447-D181-30EB-65FA0546B341}"/>
              </a:ext>
            </a:extLst>
          </p:cNvPr>
          <p:cNvSpPr txBox="1"/>
          <p:nvPr/>
        </p:nvSpPr>
        <p:spPr>
          <a:xfrm>
            <a:off x="1563712" y="1028700"/>
            <a:ext cx="3150158" cy="707886"/>
          </a:xfrm>
          <a:prstGeom prst="rect">
            <a:avLst/>
          </a:prstGeom>
          <a:noFill/>
        </p:spPr>
        <p:txBody>
          <a:bodyPr wrap="none" rtlCol="0">
            <a:spAutoFit/>
          </a:bodyPr>
          <a:lstStyle/>
          <a:p>
            <a:r>
              <a:rPr lang="en-US" sz="4000" b="1" dirty="0">
                <a:solidFill>
                  <a:srgbClr val="002060"/>
                </a:solidFill>
              </a:rPr>
              <a:t>Class Diagram</a:t>
            </a:r>
            <a:endParaRPr lang="en-IN" sz="4000" b="1" dirty="0">
              <a:solidFill>
                <a:srgbClr val="00206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7247346" y="303141"/>
            <a:ext cx="8373822" cy="9680719"/>
          </a:xfrm>
          <a:custGeom>
            <a:avLst/>
            <a:gdLst/>
            <a:ahLst/>
            <a:cxnLst/>
            <a:rect l="l" t="t" r="r" b="b"/>
            <a:pathLst>
              <a:path w="8373822" h="9680719">
                <a:moveTo>
                  <a:pt x="0" y="0"/>
                </a:moveTo>
                <a:lnTo>
                  <a:pt x="8373822" y="0"/>
                </a:lnTo>
                <a:lnTo>
                  <a:pt x="8373822" y="9680718"/>
                </a:lnTo>
                <a:lnTo>
                  <a:pt x="0" y="9680718"/>
                </a:lnTo>
                <a:lnTo>
                  <a:pt x="0" y="0"/>
                </a:lnTo>
                <a:close/>
              </a:path>
            </a:pathLst>
          </a:custGeom>
          <a:blipFill>
            <a:blip r:embed="rId2"/>
            <a:stretch>
              <a:fillRect/>
            </a:stretch>
          </a:blipFill>
        </p:spPr>
        <p:txBody>
          <a:bodyPr/>
          <a:lstStyle/>
          <a:p>
            <a:endParaRPr lang="en-IN"/>
          </a:p>
        </p:txBody>
      </p:sp>
      <p:sp>
        <p:nvSpPr>
          <p:cNvPr id="3" name="TextBox 2">
            <a:extLst>
              <a:ext uri="{FF2B5EF4-FFF2-40B4-BE49-F238E27FC236}">
                <a16:creationId xmlns:a16="http://schemas.microsoft.com/office/drawing/2014/main" id="{0785ACAA-9A8F-ACA5-3A00-144B77D48D56}"/>
              </a:ext>
            </a:extLst>
          </p:cNvPr>
          <p:cNvSpPr txBox="1"/>
          <p:nvPr/>
        </p:nvSpPr>
        <p:spPr>
          <a:xfrm>
            <a:off x="2133600" y="1104900"/>
            <a:ext cx="4147226" cy="707886"/>
          </a:xfrm>
          <a:prstGeom prst="rect">
            <a:avLst/>
          </a:prstGeom>
          <a:noFill/>
        </p:spPr>
        <p:txBody>
          <a:bodyPr wrap="none" rtlCol="0">
            <a:spAutoFit/>
          </a:bodyPr>
          <a:lstStyle/>
          <a:p>
            <a:r>
              <a:rPr lang="en-US" sz="4000" b="1" dirty="0">
                <a:solidFill>
                  <a:srgbClr val="002060"/>
                </a:solidFill>
              </a:rPr>
              <a:t>Sequence Diagram</a:t>
            </a:r>
            <a:endParaRPr lang="en-IN" sz="4000" b="1" dirty="0">
              <a:solidFill>
                <a:srgbClr val="00206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5788247" y="1201783"/>
            <a:ext cx="10787323" cy="8427596"/>
          </a:xfrm>
          <a:custGeom>
            <a:avLst/>
            <a:gdLst/>
            <a:ahLst/>
            <a:cxnLst/>
            <a:rect l="l" t="t" r="r" b="b"/>
            <a:pathLst>
              <a:path w="10787323" h="8427596">
                <a:moveTo>
                  <a:pt x="0" y="0"/>
                </a:moveTo>
                <a:lnTo>
                  <a:pt x="10787323" y="0"/>
                </a:lnTo>
                <a:lnTo>
                  <a:pt x="10787323" y="8427596"/>
                </a:lnTo>
                <a:lnTo>
                  <a:pt x="0" y="8427596"/>
                </a:lnTo>
                <a:lnTo>
                  <a:pt x="0" y="0"/>
                </a:lnTo>
                <a:close/>
              </a:path>
            </a:pathLst>
          </a:custGeom>
          <a:blipFill>
            <a:blip r:embed="rId2"/>
            <a:stretch>
              <a:fillRect/>
            </a:stretch>
          </a:blipFill>
        </p:spPr>
        <p:txBody>
          <a:bodyPr/>
          <a:lstStyle/>
          <a:p>
            <a:endParaRPr lang="en-IN"/>
          </a:p>
        </p:txBody>
      </p:sp>
      <p:sp>
        <p:nvSpPr>
          <p:cNvPr id="3" name="TextBox 2">
            <a:extLst>
              <a:ext uri="{FF2B5EF4-FFF2-40B4-BE49-F238E27FC236}">
                <a16:creationId xmlns:a16="http://schemas.microsoft.com/office/drawing/2014/main" id="{B9CAC7F6-CDD9-C609-B430-E89D0865E8FA}"/>
              </a:ext>
            </a:extLst>
          </p:cNvPr>
          <p:cNvSpPr txBox="1"/>
          <p:nvPr/>
        </p:nvSpPr>
        <p:spPr>
          <a:xfrm>
            <a:off x="838200" y="1028700"/>
            <a:ext cx="4458080" cy="707886"/>
          </a:xfrm>
          <a:prstGeom prst="rect">
            <a:avLst/>
          </a:prstGeom>
          <a:noFill/>
        </p:spPr>
        <p:txBody>
          <a:bodyPr wrap="none" rtlCol="0">
            <a:spAutoFit/>
          </a:bodyPr>
          <a:lstStyle/>
          <a:p>
            <a:r>
              <a:rPr lang="en-US" sz="4000" b="1" dirty="0">
                <a:solidFill>
                  <a:srgbClr val="002060"/>
                </a:solidFill>
              </a:rPr>
              <a:t>System Architecture</a:t>
            </a:r>
            <a:endParaRPr lang="en-IN" sz="4000" b="1" dirty="0">
              <a:solidFill>
                <a:srgbClr val="00206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1066800" y="1714500"/>
            <a:ext cx="15521446" cy="8229600"/>
          </a:xfrm>
          <a:prstGeom prst="rect">
            <a:avLst/>
          </a:prstGeom>
        </p:spPr>
      </p:pic>
      <p:sp>
        <p:nvSpPr>
          <p:cNvPr id="4" name="TextBox 3">
            <a:extLst>
              <a:ext uri="{FF2B5EF4-FFF2-40B4-BE49-F238E27FC236}">
                <a16:creationId xmlns:a16="http://schemas.microsoft.com/office/drawing/2014/main" id="{25CE8666-CB5A-25E1-2951-ED9EA21652F1}"/>
              </a:ext>
            </a:extLst>
          </p:cNvPr>
          <p:cNvSpPr txBox="1"/>
          <p:nvPr/>
        </p:nvSpPr>
        <p:spPr>
          <a:xfrm>
            <a:off x="1219200" y="647700"/>
            <a:ext cx="2895600" cy="707886"/>
          </a:xfrm>
          <a:prstGeom prst="rect">
            <a:avLst/>
          </a:prstGeom>
          <a:noFill/>
        </p:spPr>
        <p:txBody>
          <a:bodyPr wrap="square" rtlCol="0">
            <a:spAutoFit/>
          </a:bodyPr>
          <a:lstStyle/>
          <a:p>
            <a:r>
              <a:rPr lang="en-US" sz="4000" b="1" dirty="0">
                <a:solidFill>
                  <a:srgbClr val="002060"/>
                </a:solidFill>
              </a:rPr>
              <a:t>Demo video</a:t>
            </a:r>
            <a:endParaRPr lang="en-IN" sz="4000" b="1" dirty="0">
              <a:solidFill>
                <a:srgbClr val="002060"/>
              </a:solidFill>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46534"/>
            <a:ext cx="6563870" cy="8211766"/>
            <a:chOff x="0" y="0"/>
            <a:chExt cx="1728756" cy="2162770"/>
          </a:xfrm>
        </p:grpSpPr>
        <p:sp>
          <p:nvSpPr>
            <p:cNvPr id="3" name="Freeform 3"/>
            <p:cNvSpPr/>
            <p:nvPr/>
          </p:nvSpPr>
          <p:spPr>
            <a:xfrm>
              <a:off x="0" y="0"/>
              <a:ext cx="1728756" cy="2162770"/>
            </a:xfrm>
            <a:custGeom>
              <a:avLst/>
              <a:gdLst/>
              <a:ahLst/>
              <a:cxnLst/>
              <a:rect l="l" t="t" r="r" b="b"/>
              <a:pathLst>
                <a:path w="1728756" h="2162770">
                  <a:moveTo>
                    <a:pt x="63692" y="0"/>
                  </a:moveTo>
                  <a:lnTo>
                    <a:pt x="1665064" y="0"/>
                  </a:lnTo>
                  <a:cubicBezTo>
                    <a:pt x="1681956" y="0"/>
                    <a:pt x="1698156" y="6710"/>
                    <a:pt x="1710101" y="18655"/>
                  </a:cubicBezTo>
                  <a:cubicBezTo>
                    <a:pt x="1722045" y="30599"/>
                    <a:pt x="1728756" y="46800"/>
                    <a:pt x="1728756" y="63692"/>
                  </a:cubicBezTo>
                  <a:lnTo>
                    <a:pt x="1728756" y="2099078"/>
                  </a:lnTo>
                  <a:cubicBezTo>
                    <a:pt x="1728756" y="2134254"/>
                    <a:pt x="1700240" y="2162770"/>
                    <a:pt x="1665064" y="2162770"/>
                  </a:cubicBezTo>
                  <a:lnTo>
                    <a:pt x="63692" y="2162770"/>
                  </a:lnTo>
                  <a:cubicBezTo>
                    <a:pt x="46800" y="2162770"/>
                    <a:pt x="30599" y="2156059"/>
                    <a:pt x="18655" y="2144115"/>
                  </a:cubicBezTo>
                  <a:cubicBezTo>
                    <a:pt x="6710" y="2132170"/>
                    <a:pt x="0" y="2115970"/>
                    <a:pt x="0" y="2099078"/>
                  </a:cubicBezTo>
                  <a:lnTo>
                    <a:pt x="0" y="63692"/>
                  </a:lnTo>
                  <a:cubicBezTo>
                    <a:pt x="0" y="46800"/>
                    <a:pt x="6710" y="30599"/>
                    <a:pt x="18655" y="18655"/>
                  </a:cubicBezTo>
                  <a:cubicBezTo>
                    <a:pt x="30599" y="6710"/>
                    <a:pt x="46800" y="0"/>
                    <a:pt x="63692"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1728756" cy="2191345"/>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TextBox 5"/>
          <p:cNvSpPr txBox="1"/>
          <p:nvPr/>
        </p:nvSpPr>
        <p:spPr>
          <a:xfrm>
            <a:off x="1564992" y="1570500"/>
            <a:ext cx="5033997" cy="2470892"/>
          </a:xfrm>
          <a:prstGeom prst="rect">
            <a:avLst/>
          </a:prstGeom>
        </p:spPr>
        <p:txBody>
          <a:bodyPr lIns="0" tIns="0" rIns="0" bIns="0" rtlCol="0" anchor="t">
            <a:spAutoFit/>
          </a:bodyPr>
          <a:lstStyle/>
          <a:p>
            <a:pPr algn="l">
              <a:lnSpc>
                <a:spcPts val="8810"/>
              </a:lnSpc>
            </a:pPr>
            <a:r>
              <a:rPr lang="en-US" sz="8158" spc="-513">
                <a:solidFill>
                  <a:srgbClr val="DAF9FF"/>
                </a:solidFill>
                <a:latin typeface="Heading Now 71-78"/>
                <a:ea typeface="Heading Now 71-78"/>
                <a:cs typeface="Heading Now 71-78"/>
                <a:sym typeface="Heading Now 71-78"/>
              </a:rPr>
              <a:t>Result</a:t>
            </a:r>
          </a:p>
          <a:p>
            <a:pPr marL="0" lvl="0" indent="0" algn="l">
              <a:lnSpc>
                <a:spcPts val="8810"/>
              </a:lnSpc>
            </a:pPr>
            <a:r>
              <a:rPr lang="en-US" sz="8158" spc="-513">
                <a:solidFill>
                  <a:srgbClr val="DAF9FF"/>
                </a:solidFill>
                <a:latin typeface="Heading Now 71-78"/>
                <a:ea typeface="Heading Now 71-78"/>
                <a:cs typeface="Heading Now 71-78"/>
                <a:sym typeface="Heading Now 71-78"/>
              </a:rPr>
              <a:t>Analysis</a:t>
            </a:r>
          </a:p>
        </p:txBody>
      </p:sp>
      <p:graphicFrame>
        <p:nvGraphicFramePr>
          <p:cNvPr id="6" name="Table 6"/>
          <p:cNvGraphicFramePr>
            <a:graphicFrameLocks noGrp="1"/>
          </p:cNvGraphicFramePr>
          <p:nvPr>
            <p:extLst>
              <p:ext uri="{D42A27DB-BD31-4B8C-83A1-F6EECF244321}">
                <p14:modId xmlns:p14="http://schemas.microsoft.com/office/powerpoint/2010/main" val="3430256590"/>
              </p:ext>
            </p:extLst>
          </p:nvPr>
        </p:nvGraphicFramePr>
        <p:xfrm>
          <a:off x="8275570" y="1046534"/>
          <a:ext cx="9375424" cy="6693772"/>
        </p:xfrm>
        <a:graphic>
          <a:graphicData uri="http://schemas.openxmlformats.org/drawingml/2006/table">
            <a:tbl>
              <a:tblPr/>
              <a:tblGrid>
                <a:gridCol w="9375424">
                  <a:extLst>
                    <a:ext uri="{9D8B030D-6E8A-4147-A177-3AD203B41FA5}">
                      <a16:colId xmlns:a16="http://schemas.microsoft.com/office/drawing/2014/main" val="20000"/>
                    </a:ext>
                  </a:extLst>
                </a:gridCol>
              </a:tblGrid>
              <a:tr h="1926792">
                <a:tc>
                  <a:txBody>
                    <a:bodyPr/>
                    <a:lstStyle/>
                    <a:p>
                      <a:pPr algn="l">
                        <a:lnSpc>
                          <a:spcPts val="3779"/>
                        </a:lnSpc>
                        <a:defRPr/>
                      </a:pPr>
                      <a:r>
                        <a:rPr lang="en-US" sz="2699" dirty="0">
                          <a:solidFill>
                            <a:srgbClr val="DAF9FF"/>
                          </a:solidFill>
                          <a:latin typeface="Heading Now 71-78"/>
                          <a:ea typeface="Heading Now 71-78"/>
                          <a:cs typeface="Heading Now 71-78"/>
                          <a:sym typeface="Heading Now 71-78"/>
                        </a:rPr>
                        <a:t>90% accuracy in resume-job matching.</a:t>
                      </a:r>
                      <a:endParaRPr lang="en-US" sz="1100" dirty="0"/>
                    </a:p>
                    <a:p>
                      <a:pPr marL="0" lvl="0" indent="0" algn="l">
                        <a:lnSpc>
                          <a:spcPts val="3779"/>
                        </a:lnSpc>
                        <a:spcBef>
                          <a:spcPct val="0"/>
                        </a:spcBef>
                      </a:pPr>
                      <a:endParaRPr lang="en-US" sz="1100" dirty="0"/>
                    </a:p>
                  </a:txBody>
                  <a:tcPr marL="190500" marR="190500" marT="190500" marB="190500" anchor="ctr">
                    <a:lnL w="9525" cap="flat" cmpd="sng" algn="ctr">
                      <a:solidFill>
                        <a:srgbClr val="DAF9FF"/>
                      </a:solidFill>
                      <a:prstDash val="solid"/>
                      <a:round/>
                      <a:headEnd type="none" w="med" len="med"/>
                      <a:tailEnd type="none" w="med" len="med"/>
                    </a:lnL>
                    <a:lnR w="9525" cap="flat" cmpd="sng" algn="ctr">
                      <a:solidFill>
                        <a:srgbClr val="DAF9FF"/>
                      </a:solidFill>
                      <a:prstDash val="solid"/>
                      <a:round/>
                      <a:headEnd type="none" w="med" len="med"/>
                      <a:tailEnd type="none" w="med" len="med"/>
                    </a:lnR>
                    <a:lnT w="9525" cap="flat" cmpd="sng" algn="ctr">
                      <a:solidFill>
                        <a:srgbClr val="DAF9FF"/>
                      </a:solidFill>
                      <a:prstDash val="solid"/>
                      <a:round/>
                      <a:headEnd type="none" w="med" len="med"/>
                      <a:tailEnd type="none" w="med" len="med"/>
                    </a:lnT>
                    <a:lnB w="9525" cap="flat" cmpd="sng" algn="ctr">
                      <a:solidFill>
                        <a:srgbClr val="DAF9FF"/>
                      </a:solidFill>
                      <a:prstDash val="solid"/>
                      <a:round/>
                      <a:headEnd type="none" w="med" len="med"/>
                      <a:tailEnd type="none" w="med" len="med"/>
                    </a:lnB>
                    <a:solidFill>
                      <a:srgbClr val="280F91"/>
                    </a:solidFill>
                  </a:tcPr>
                </a:tc>
                <a:extLst>
                  <a:ext uri="{0D108BD9-81ED-4DB2-BD59-A6C34878D82A}">
                    <a16:rowId xmlns:a16="http://schemas.microsoft.com/office/drawing/2014/main" val="10000"/>
                  </a:ext>
                </a:extLst>
              </a:tr>
              <a:tr h="1943562">
                <a:tc>
                  <a:txBody>
                    <a:bodyPr/>
                    <a:lstStyle/>
                    <a:p>
                      <a:pPr marL="0" lvl="0" indent="0" algn="l">
                        <a:lnSpc>
                          <a:spcPts val="3639"/>
                        </a:lnSpc>
                        <a:spcBef>
                          <a:spcPct val="0"/>
                        </a:spcBef>
                        <a:defRPr/>
                      </a:pPr>
                      <a:r>
                        <a:rPr lang="en-US" sz="2599">
                          <a:solidFill>
                            <a:srgbClr val="DAF9FF"/>
                          </a:solidFill>
                          <a:latin typeface="Heading Now 71-78"/>
                          <a:ea typeface="Heading Now 71-78"/>
                          <a:cs typeface="Heading Now 71-78"/>
                          <a:sym typeface="Heading Now 71-78"/>
                        </a:rPr>
                        <a:t>The average screening time is reduced from hours to a few seconds per candidate.</a:t>
                      </a:r>
                      <a:endParaRPr lang="en-US" sz="1100"/>
                    </a:p>
                  </a:txBody>
                  <a:tcPr marL="190500" marR="190500" marT="190500" marB="190500" anchor="ctr">
                    <a:lnL w="9525" cap="flat" cmpd="sng" algn="ctr">
                      <a:solidFill>
                        <a:srgbClr val="DAF9FF"/>
                      </a:solidFill>
                      <a:prstDash val="solid"/>
                      <a:round/>
                      <a:headEnd type="none" w="med" len="med"/>
                      <a:tailEnd type="none" w="med" len="med"/>
                    </a:lnL>
                    <a:lnR w="9525" cap="flat" cmpd="sng" algn="ctr">
                      <a:solidFill>
                        <a:srgbClr val="DAF9FF"/>
                      </a:solidFill>
                      <a:prstDash val="solid"/>
                      <a:round/>
                      <a:headEnd type="none" w="med" len="med"/>
                      <a:tailEnd type="none" w="med" len="med"/>
                    </a:lnR>
                    <a:lnT w="9525" cap="flat" cmpd="sng" algn="ctr">
                      <a:solidFill>
                        <a:srgbClr val="DAF9FF"/>
                      </a:solidFill>
                      <a:prstDash val="solid"/>
                      <a:round/>
                      <a:headEnd type="none" w="med" len="med"/>
                      <a:tailEnd type="none" w="med" len="med"/>
                    </a:lnT>
                    <a:lnB w="9525" cap="flat" cmpd="sng" algn="ctr">
                      <a:solidFill>
                        <a:srgbClr val="DAF9FF"/>
                      </a:solidFill>
                      <a:prstDash val="solid"/>
                      <a:round/>
                      <a:headEnd type="none" w="med" len="med"/>
                      <a:tailEnd type="none" w="med" len="med"/>
                    </a:lnB>
                    <a:solidFill>
                      <a:srgbClr val="280F91"/>
                    </a:solidFill>
                  </a:tcPr>
                </a:tc>
                <a:extLst>
                  <a:ext uri="{0D108BD9-81ED-4DB2-BD59-A6C34878D82A}">
                    <a16:rowId xmlns:a16="http://schemas.microsoft.com/office/drawing/2014/main" val="10001"/>
                  </a:ext>
                </a:extLst>
              </a:tr>
              <a:tr h="1411709">
                <a:tc>
                  <a:txBody>
                    <a:bodyPr/>
                    <a:lstStyle/>
                    <a:p>
                      <a:pPr marL="0" lvl="0" indent="0" algn="l">
                        <a:lnSpc>
                          <a:spcPts val="3639"/>
                        </a:lnSpc>
                        <a:spcBef>
                          <a:spcPct val="0"/>
                        </a:spcBef>
                        <a:defRPr/>
                      </a:pPr>
                      <a:r>
                        <a:rPr lang="en-US" sz="2599" dirty="0">
                          <a:solidFill>
                            <a:srgbClr val="DAF9FF"/>
                          </a:solidFill>
                          <a:latin typeface="Heading Now 71-78"/>
                          <a:ea typeface="Heading Now 71-78"/>
                          <a:cs typeface="Heading Now 71-78"/>
                          <a:sym typeface="Heading Now 71-78"/>
                        </a:rPr>
                        <a:t>The platform ensures objective and consistent shortlisting, removing human bias.</a:t>
                      </a:r>
                      <a:endParaRPr lang="en-US" sz="1100" dirty="0"/>
                    </a:p>
                  </a:txBody>
                  <a:tcPr marL="190500" marR="190500" marT="190500" marB="190500" anchor="ctr">
                    <a:lnL w="9525" cap="flat" cmpd="sng" algn="ctr">
                      <a:solidFill>
                        <a:srgbClr val="DAF9FF"/>
                      </a:solidFill>
                      <a:prstDash val="solid"/>
                      <a:round/>
                      <a:headEnd type="none" w="med" len="med"/>
                      <a:tailEnd type="none" w="med" len="med"/>
                    </a:lnL>
                    <a:lnR w="9525" cap="flat" cmpd="sng" algn="ctr">
                      <a:solidFill>
                        <a:srgbClr val="DAF9FF"/>
                      </a:solidFill>
                      <a:prstDash val="solid"/>
                      <a:round/>
                      <a:headEnd type="none" w="med" len="med"/>
                      <a:tailEnd type="none" w="med" len="med"/>
                    </a:lnR>
                    <a:lnT w="9525" cap="flat" cmpd="sng" algn="ctr">
                      <a:solidFill>
                        <a:srgbClr val="DAF9FF"/>
                      </a:solidFill>
                      <a:prstDash val="solid"/>
                      <a:round/>
                      <a:headEnd type="none" w="med" len="med"/>
                      <a:tailEnd type="none" w="med" len="med"/>
                    </a:lnT>
                    <a:lnB w="9525" cap="flat" cmpd="sng" algn="ctr">
                      <a:solidFill>
                        <a:srgbClr val="DAF9FF"/>
                      </a:solidFill>
                      <a:prstDash val="solid"/>
                      <a:round/>
                      <a:headEnd type="none" w="med" len="med"/>
                      <a:tailEnd type="none" w="med" len="med"/>
                    </a:lnB>
                    <a:solidFill>
                      <a:srgbClr val="280F91"/>
                    </a:solidFill>
                  </a:tcPr>
                </a:tc>
                <a:extLst>
                  <a:ext uri="{0D108BD9-81ED-4DB2-BD59-A6C34878D82A}">
                    <a16:rowId xmlns:a16="http://schemas.microsoft.com/office/drawing/2014/main" val="10002"/>
                  </a:ext>
                </a:extLst>
              </a:tr>
              <a:tr h="1411709">
                <a:tc>
                  <a:txBody>
                    <a:bodyPr/>
                    <a:lstStyle/>
                    <a:p>
                      <a:pPr marL="0" lvl="0" indent="0" algn="l">
                        <a:lnSpc>
                          <a:spcPts val="3639"/>
                        </a:lnSpc>
                        <a:spcBef>
                          <a:spcPct val="0"/>
                        </a:spcBef>
                        <a:defRPr/>
                      </a:pPr>
                      <a:r>
                        <a:rPr lang="en-US" sz="2599" dirty="0">
                          <a:solidFill>
                            <a:srgbClr val="DAF9FF"/>
                          </a:solidFill>
                          <a:latin typeface="Heading Now 71-78"/>
                          <a:ea typeface="Heading Now 71-78"/>
                          <a:cs typeface="Heading Now 71-78"/>
                          <a:sym typeface="Heading Now 71-78"/>
                        </a:rPr>
                        <a:t> AI integration</a:t>
                      </a:r>
                      <a:endParaRPr lang="en-US" sz="1100" dirty="0"/>
                    </a:p>
                  </a:txBody>
                  <a:tcPr marL="190500" marR="190500" marT="190500" marB="190500" anchor="ctr">
                    <a:lnL w="9525" cap="flat" cmpd="sng" algn="ctr">
                      <a:solidFill>
                        <a:srgbClr val="DAF9FF"/>
                      </a:solidFill>
                      <a:prstDash val="solid"/>
                      <a:round/>
                      <a:headEnd type="none" w="med" len="med"/>
                      <a:tailEnd type="none" w="med" len="med"/>
                    </a:lnL>
                    <a:lnR w="9525" cap="flat" cmpd="sng" algn="ctr">
                      <a:solidFill>
                        <a:srgbClr val="DAF9FF"/>
                      </a:solidFill>
                      <a:prstDash val="solid"/>
                      <a:round/>
                      <a:headEnd type="none" w="med" len="med"/>
                      <a:tailEnd type="none" w="med" len="med"/>
                    </a:lnR>
                    <a:lnT w="9525" cap="flat" cmpd="sng" algn="ctr">
                      <a:solidFill>
                        <a:srgbClr val="DAF9FF"/>
                      </a:solidFill>
                      <a:prstDash val="solid"/>
                      <a:round/>
                      <a:headEnd type="none" w="med" len="med"/>
                      <a:tailEnd type="none" w="med" len="med"/>
                    </a:lnT>
                    <a:lnB w="9525" cap="flat" cmpd="sng" algn="ctr">
                      <a:solidFill>
                        <a:srgbClr val="DAF9FF"/>
                      </a:solidFill>
                      <a:prstDash val="solid"/>
                      <a:round/>
                      <a:headEnd type="none" w="med" len="med"/>
                      <a:tailEnd type="none" w="med" len="med"/>
                    </a:lnB>
                    <a:solidFill>
                      <a:srgbClr val="280F91"/>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19576"/>
            <a:ext cx="8900440" cy="1481093"/>
          </a:xfrm>
          <a:prstGeom prst="rect">
            <a:avLst/>
          </a:prstGeom>
        </p:spPr>
        <p:txBody>
          <a:bodyPr lIns="0" tIns="0" rIns="0" bIns="0" rtlCol="0" anchor="t">
            <a:spAutoFit/>
          </a:bodyPr>
          <a:lstStyle/>
          <a:p>
            <a:pPr marL="0" lvl="0" indent="0" algn="l">
              <a:lnSpc>
                <a:spcPts val="9784"/>
              </a:lnSpc>
            </a:pPr>
            <a:r>
              <a:rPr lang="en-US" sz="9059" spc="-570">
                <a:solidFill>
                  <a:srgbClr val="DAF9FF"/>
                </a:solidFill>
                <a:latin typeface="Heading Now 71-78"/>
                <a:ea typeface="Heading Now 71-78"/>
                <a:cs typeface="Heading Now 71-78"/>
                <a:sym typeface="Heading Now 71-78"/>
              </a:rPr>
              <a:t>Abstract</a:t>
            </a:r>
          </a:p>
        </p:txBody>
      </p:sp>
      <p:sp>
        <p:nvSpPr>
          <p:cNvPr id="7" name="TextBox 7"/>
          <p:cNvSpPr txBox="1"/>
          <p:nvPr/>
        </p:nvSpPr>
        <p:spPr>
          <a:xfrm>
            <a:off x="559524" y="6559050"/>
            <a:ext cx="7591369" cy="3035458"/>
          </a:xfrm>
          <a:prstGeom prst="rect">
            <a:avLst/>
          </a:prstGeom>
        </p:spPr>
        <p:txBody>
          <a:bodyPr lIns="0" tIns="0" rIns="0" bIns="0" rtlCol="0" anchor="t">
            <a:spAutoFit/>
          </a:bodyPr>
          <a:lstStyle/>
          <a:p>
            <a:pPr marL="646356" lvl="1" indent="-323178" algn="l">
              <a:lnSpc>
                <a:spcPts val="4191"/>
              </a:lnSpc>
              <a:buFont typeface="Arial"/>
              <a:buChar char="•"/>
            </a:pPr>
            <a:r>
              <a:rPr lang="en-US" sz="2993">
                <a:solidFill>
                  <a:srgbClr val="280F91"/>
                </a:solidFill>
                <a:latin typeface="Heading Now 71-78"/>
                <a:ea typeface="Heading Now 71-78"/>
                <a:cs typeface="Heading Now 71-78"/>
                <a:sym typeface="Heading Now 71-78"/>
              </a:rPr>
              <a:t>The hiring process by intelligently shortlisting qualified candidates using AI and Natural Language Processing (NLP)</a:t>
            </a:r>
          </a:p>
          <a:p>
            <a:pPr algn="l">
              <a:lnSpc>
                <a:spcPts val="3491"/>
              </a:lnSpc>
            </a:pPr>
            <a:endParaRPr lang="en-US" sz="2993">
              <a:solidFill>
                <a:srgbClr val="280F91"/>
              </a:solidFill>
              <a:latin typeface="Heading Now 71-78"/>
              <a:ea typeface="Heading Now 71-78"/>
              <a:cs typeface="Heading Now 71-78"/>
              <a:sym typeface="Heading Now 71-78"/>
            </a:endParaRPr>
          </a:p>
          <a:p>
            <a:pPr algn="l">
              <a:lnSpc>
                <a:spcPts val="3491"/>
              </a:lnSpc>
            </a:pPr>
            <a:endParaRPr lang="en-US" sz="2993">
              <a:solidFill>
                <a:srgbClr val="280F91"/>
              </a:solidFill>
              <a:latin typeface="Heading Now 71-78"/>
              <a:ea typeface="Heading Now 71-78"/>
              <a:cs typeface="Heading Now 71-78"/>
              <a:sym typeface="Heading Now 71-78"/>
            </a:endParaRPr>
          </a:p>
        </p:txBody>
      </p:sp>
      <p:sp>
        <p:nvSpPr>
          <p:cNvPr id="8" name="TextBox 8"/>
          <p:cNvSpPr txBox="1"/>
          <p:nvPr/>
        </p:nvSpPr>
        <p:spPr>
          <a:xfrm>
            <a:off x="9004672" y="6559050"/>
            <a:ext cx="9187868" cy="2116224"/>
          </a:xfrm>
          <a:prstGeom prst="rect">
            <a:avLst/>
          </a:prstGeom>
        </p:spPr>
        <p:txBody>
          <a:bodyPr lIns="0" tIns="0" rIns="0" bIns="0" rtlCol="0" anchor="t">
            <a:spAutoFit/>
          </a:bodyPr>
          <a:lstStyle/>
          <a:p>
            <a:pPr marL="633468" lvl="1" indent="-316734" algn="l">
              <a:lnSpc>
                <a:spcPts val="4107"/>
              </a:lnSpc>
              <a:buFont typeface="Arial"/>
              <a:buChar char="•"/>
            </a:pPr>
            <a:r>
              <a:rPr lang="en-US" sz="2934">
                <a:solidFill>
                  <a:srgbClr val="280F91"/>
                </a:solidFill>
                <a:latin typeface="Heading Now 71-78"/>
                <a:ea typeface="Heading Now 71-78"/>
                <a:cs typeface="Heading Now 71-78"/>
                <a:sym typeface="Heading Now 71-78"/>
              </a:rPr>
              <a:t>It reduces manual effort, improves accuracy, and speeds up recruitment by ensuring only relevant applicants move to the next stage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38626"/>
            <a:ext cx="9832979" cy="1112321"/>
          </a:xfrm>
          <a:prstGeom prst="rect">
            <a:avLst/>
          </a:prstGeom>
        </p:spPr>
        <p:txBody>
          <a:bodyPr lIns="0" tIns="0" rIns="0" bIns="0" rtlCol="0" anchor="t">
            <a:spAutoFit/>
          </a:bodyPr>
          <a:lstStyle/>
          <a:p>
            <a:pPr marL="0" lvl="0" indent="0" algn="l">
              <a:lnSpc>
                <a:spcPts val="7275"/>
              </a:lnSpc>
            </a:pPr>
            <a:r>
              <a:rPr lang="en-US" sz="6736" spc="-424">
                <a:solidFill>
                  <a:srgbClr val="DAF9FF"/>
                </a:solidFill>
                <a:latin typeface="Heading Now 71-78"/>
                <a:ea typeface="Heading Now 71-78"/>
                <a:cs typeface="Heading Now 71-78"/>
                <a:sym typeface="Heading Now 71-78"/>
              </a:rPr>
              <a:t>Conclusion</a:t>
            </a:r>
          </a:p>
        </p:txBody>
      </p:sp>
      <p:sp>
        <p:nvSpPr>
          <p:cNvPr id="7" name="TextBox 7"/>
          <p:cNvSpPr txBox="1"/>
          <p:nvPr/>
        </p:nvSpPr>
        <p:spPr>
          <a:xfrm>
            <a:off x="703181" y="5525011"/>
            <a:ext cx="16556119" cy="3605731"/>
          </a:xfrm>
          <a:prstGeom prst="rect">
            <a:avLst/>
          </a:prstGeom>
        </p:spPr>
        <p:txBody>
          <a:bodyPr lIns="0" tIns="0" rIns="0" bIns="0" rtlCol="0" anchor="t">
            <a:spAutoFit/>
          </a:bodyPr>
          <a:lstStyle/>
          <a:p>
            <a:pPr marL="690579" lvl="1" indent="-345290" algn="l">
              <a:lnSpc>
                <a:spcPct val="150000"/>
              </a:lnSpc>
              <a:buFont typeface="Arial"/>
              <a:buChar char="•"/>
            </a:pPr>
            <a:r>
              <a:rPr lang="en-US" sz="3198" dirty="0">
                <a:solidFill>
                  <a:srgbClr val="280F91"/>
                </a:solidFill>
                <a:latin typeface="Heading Now 71-78"/>
                <a:ea typeface="Heading Now 71-78"/>
                <a:cs typeface="Heading Now 71-78"/>
                <a:sym typeface="Heading Now 71-78"/>
              </a:rPr>
              <a:t>It successfully achieves its primary objective of automating and optimizing the recruitment process.</a:t>
            </a:r>
          </a:p>
          <a:p>
            <a:pPr marL="690579" lvl="1" indent="-345290" algn="l">
              <a:lnSpc>
                <a:spcPct val="150000"/>
              </a:lnSpc>
              <a:buFont typeface="Arial"/>
              <a:buChar char="•"/>
            </a:pPr>
            <a:r>
              <a:rPr lang="en-US" sz="3198" dirty="0">
                <a:solidFill>
                  <a:schemeClr val="tx2"/>
                </a:solidFill>
                <a:latin typeface="Heading Now 71-78"/>
                <a:ea typeface="Heading Now 71-78"/>
                <a:cs typeface="Heading Now 71-78"/>
                <a:sym typeface="Heading Now 71-78"/>
              </a:rPr>
              <a:t>The system intelligently analyzes </a:t>
            </a:r>
          </a:p>
          <a:p>
            <a:pPr marL="690579" lvl="1" indent="-345290" algn="l">
              <a:lnSpc>
                <a:spcPct val="150000"/>
              </a:lnSpc>
              <a:buFont typeface="Arial"/>
              <a:buChar char="•"/>
            </a:pPr>
            <a:r>
              <a:rPr lang="en-US" sz="3198" dirty="0">
                <a:solidFill>
                  <a:schemeClr val="tx2"/>
                </a:solidFill>
                <a:latin typeface="Heading Now 71-78"/>
                <a:ea typeface="Heading Now 71-78"/>
                <a:cs typeface="Heading Now 71-78"/>
                <a:sym typeface="Heading Now 71-78"/>
              </a:rPr>
              <a:t>shortlists resumes by semantically matching candidate skills, experience etc.</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38626"/>
            <a:ext cx="9832979" cy="1112321"/>
          </a:xfrm>
          <a:prstGeom prst="rect">
            <a:avLst/>
          </a:prstGeom>
        </p:spPr>
        <p:txBody>
          <a:bodyPr lIns="0" tIns="0" rIns="0" bIns="0" rtlCol="0" anchor="t">
            <a:spAutoFit/>
          </a:bodyPr>
          <a:lstStyle/>
          <a:p>
            <a:pPr marL="0" lvl="0" indent="0" algn="l">
              <a:lnSpc>
                <a:spcPts val="7275"/>
              </a:lnSpc>
            </a:pPr>
            <a:r>
              <a:rPr lang="en-US" sz="6736" spc="-424">
                <a:solidFill>
                  <a:srgbClr val="DAF9FF"/>
                </a:solidFill>
                <a:latin typeface="Heading Now 71-78"/>
                <a:ea typeface="Heading Now 71-78"/>
                <a:cs typeface="Heading Now 71-78"/>
                <a:sym typeface="Heading Now 71-78"/>
              </a:rPr>
              <a:t>Future Scope</a:t>
            </a:r>
          </a:p>
        </p:txBody>
      </p:sp>
      <p:sp>
        <p:nvSpPr>
          <p:cNvPr id="7" name="TextBox 7"/>
          <p:cNvSpPr txBox="1"/>
          <p:nvPr/>
        </p:nvSpPr>
        <p:spPr>
          <a:xfrm>
            <a:off x="1066799" y="5478328"/>
            <a:ext cx="17817997" cy="4090863"/>
          </a:xfrm>
          <a:prstGeom prst="rect">
            <a:avLst/>
          </a:prstGeom>
        </p:spPr>
        <p:txBody>
          <a:bodyPr wrap="square" lIns="0" tIns="0" rIns="0" bIns="0" rtlCol="0" anchor="t">
            <a:spAutoFit/>
          </a:bodyPr>
          <a:lstStyle/>
          <a:p>
            <a:pPr marL="737722" lvl="1" indent="-457200">
              <a:lnSpc>
                <a:spcPct val="150000"/>
              </a:lnSpc>
              <a:buFont typeface="Arial" panose="020B0604020202020204" pitchFamily="34" charset="0"/>
              <a:buChar char="•"/>
            </a:pPr>
            <a:r>
              <a:rPr lang="en-US" sz="3200" dirty="0">
                <a:solidFill>
                  <a:schemeClr val="tx2"/>
                </a:solidFill>
                <a:latin typeface="Heading Now 71-78"/>
                <a:ea typeface="Heading Now 71-78"/>
                <a:cs typeface="Heading Now 71-78"/>
                <a:sym typeface="Heading Now 71-78"/>
              </a:rPr>
              <a:t>Integration with Job Portals</a:t>
            </a:r>
          </a:p>
          <a:p>
            <a:pPr marL="737722" lvl="1" indent="-457200">
              <a:lnSpc>
                <a:spcPct val="150000"/>
              </a:lnSpc>
              <a:buFont typeface="Arial" panose="020B0604020202020204" pitchFamily="34" charset="0"/>
              <a:buChar char="•"/>
            </a:pPr>
            <a:r>
              <a:rPr lang="en-US" sz="3200" dirty="0">
                <a:solidFill>
                  <a:schemeClr val="tx2"/>
                </a:solidFill>
                <a:latin typeface="Heading Now 71-78"/>
                <a:ea typeface="Heading Now 71-78"/>
                <a:cs typeface="Heading Now 71-78"/>
                <a:sym typeface="Heading Now 71-78"/>
              </a:rPr>
              <a:t>Interview Automation</a:t>
            </a:r>
          </a:p>
          <a:p>
            <a:pPr marL="737722" lvl="1" indent="-457200">
              <a:lnSpc>
                <a:spcPct val="150000"/>
              </a:lnSpc>
              <a:buFont typeface="Arial" panose="020B0604020202020204" pitchFamily="34" charset="0"/>
              <a:buChar char="•"/>
            </a:pPr>
            <a:r>
              <a:rPr lang="en-US" sz="3200" dirty="0">
                <a:solidFill>
                  <a:schemeClr val="tx2"/>
                </a:solidFill>
                <a:latin typeface="Heading Now 71-78" panose="020B0604020202020204" charset="0"/>
              </a:rPr>
              <a:t>Suggests skill improvement based on job requirements.</a:t>
            </a:r>
          </a:p>
          <a:p>
            <a:pPr marL="457200" indent="-457200">
              <a:lnSpc>
                <a:spcPct val="150000"/>
              </a:lnSpc>
              <a:buFont typeface="Arial" panose="020B0604020202020204" pitchFamily="34" charset="0"/>
              <a:buChar char="•"/>
            </a:pPr>
            <a:r>
              <a:rPr lang="en-US" sz="3200" dirty="0">
                <a:solidFill>
                  <a:schemeClr val="tx2"/>
                </a:solidFill>
                <a:latin typeface="Heading Now 71-78" panose="020B0604020202020204" charset="0"/>
              </a:rPr>
              <a:t>  Recommends suitable jobs using a recommendation system.</a:t>
            </a:r>
          </a:p>
          <a:p>
            <a:pPr marL="457200" indent="-457200">
              <a:lnSpc>
                <a:spcPct val="150000"/>
              </a:lnSpc>
              <a:buFont typeface="Arial" panose="020B0604020202020204" pitchFamily="34" charset="0"/>
              <a:buChar char="•"/>
            </a:pPr>
            <a:r>
              <a:rPr lang="en-US" sz="3200" dirty="0">
                <a:solidFill>
                  <a:schemeClr val="tx2"/>
                </a:solidFill>
                <a:latin typeface="Heading Now 71-78" panose="020B0604020202020204" charset="0"/>
              </a:rPr>
              <a:t>  Supports multilingual resumes with NLP processing.</a:t>
            </a:r>
          </a:p>
          <a:p>
            <a:pPr algn="l">
              <a:lnSpc>
                <a:spcPts val="3078"/>
              </a:lnSpc>
            </a:pPr>
            <a:endParaRPr lang="en-US" sz="2598" dirty="0">
              <a:solidFill>
                <a:srgbClr val="280F91"/>
              </a:solidFill>
              <a:latin typeface="Heading Now 71-78"/>
              <a:ea typeface="Heading Now 71-78"/>
              <a:cs typeface="Heading Now 71-78"/>
              <a:sym typeface="Heading Now 71-78"/>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sp>
        <p:nvSpPr>
          <p:cNvPr id="2" name="Freeform 2"/>
          <p:cNvSpPr/>
          <p:nvPr/>
        </p:nvSpPr>
        <p:spPr>
          <a:xfrm>
            <a:off x="1648947" y="925272"/>
            <a:ext cx="3791069" cy="2777820"/>
          </a:xfrm>
          <a:custGeom>
            <a:avLst/>
            <a:gdLst/>
            <a:ahLst/>
            <a:cxnLst/>
            <a:rect l="l" t="t" r="r" b="b"/>
            <a:pathLst>
              <a:path w="3791069" h="2777820">
                <a:moveTo>
                  <a:pt x="0" y="0"/>
                </a:moveTo>
                <a:lnTo>
                  <a:pt x="3791069" y="0"/>
                </a:lnTo>
                <a:lnTo>
                  <a:pt x="3791069" y="2777820"/>
                </a:lnTo>
                <a:lnTo>
                  <a:pt x="0" y="27778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TextBox 3"/>
          <p:cNvSpPr txBox="1"/>
          <p:nvPr/>
        </p:nvSpPr>
        <p:spPr>
          <a:xfrm>
            <a:off x="1648947" y="1715159"/>
            <a:ext cx="9832979" cy="1112321"/>
          </a:xfrm>
          <a:prstGeom prst="rect">
            <a:avLst/>
          </a:prstGeom>
        </p:spPr>
        <p:txBody>
          <a:bodyPr lIns="0" tIns="0" rIns="0" bIns="0" rtlCol="0" anchor="t">
            <a:spAutoFit/>
          </a:bodyPr>
          <a:lstStyle/>
          <a:p>
            <a:pPr marL="0" lvl="0" indent="0" algn="l">
              <a:lnSpc>
                <a:spcPts val="7275"/>
              </a:lnSpc>
            </a:pPr>
            <a:r>
              <a:rPr lang="en-US" sz="6736" spc="-424">
                <a:solidFill>
                  <a:srgbClr val="280F91"/>
                </a:solidFill>
                <a:latin typeface="Heading Now 71-78"/>
                <a:ea typeface="Heading Now 71-78"/>
                <a:cs typeface="Heading Now 71-78"/>
                <a:sym typeface="Heading Now 71-78"/>
              </a:rPr>
              <a:t>References</a:t>
            </a:r>
          </a:p>
        </p:txBody>
      </p:sp>
      <p:sp>
        <p:nvSpPr>
          <p:cNvPr id="4" name="TextBox 4"/>
          <p:cNvSpPr txBox="1"/>
          <p:nvPr/>
        </p:nvSpPr>
        <p:spPr>
          <a:xfrm>
            <a:off x="682566" y="4399118"/>
            <a:ext cx="15910598" cy="4093813"/>
          </a:xfrm>
          <a:prstGeom prst="rect">
            <a:avLst/>
          </a:prstGeom>
        </p:spPr>
        <p:txBody>
          <a:bodyPr lIns="0" tIns="0" rIns="0" bIns="0" rtlCol="0" anchor="t">
            <a:spAutoFit/>
          </a:bodyPr>
          <a:lstStyle/>
          <a:p>
            <a:pPr marL="578241" lvl="1" indent="-289120" algn="l">
              <a:lnSpc>
                <a:spcPct val="150000"/>
              </a:lnSpc>
              <a:buFont typeface="Arial"/>
              <a:buChar char="•"/>
            </a:pPr>
            <a:r>
              <a:rPr lang="en-US" sz="2678" dirty="0">
                <a:solidFill>
                  <a:srgbClr val="280F91"/>
                </a:solidFill>
                <a:latin typeface="Heading Now 71-78"/>
                <a:ea typeface="Heading Now 71-78"/>
                <a:cs typeface="Heading Now 71-78"/>
                <a:sym typeface="Heading Now 71-78"/>
              </a:rPr>
              <a:t>Chollet, F. (2018). Deep Learning with Python. Manning Publications.</a:t>
            </a:r>
          </a:p>
          <a:p>
            <a:pPr marL="578241" lvl="1" indent="-289120" algn="l">
              <a:lnSpc>
                <a:spcPct val="150000"/>
              </a:lnSpc>
              <a:buFont typeface="Arial"/>
              <a:buChar char="•"/>
            </a:pPr>
            <a:r>
              <a:rPr lang="en-US" sz="2678" dirty="0">
                <a:solidFill>
                  <a:srgbClr val="280F91"/>
                </a:solidFill>
                <a:latin typeface="Heading Now 71-78"/>
                <a:ea typeface="Heading Now 71-78"/>
                <a:cs typeface="Heading Now 71-78"/>
                <a:sym typeface="Heading Now 71-78"/>
              </a:rPr>
              <a:t>Bird, S., Klein, E., &amp; Loper, E. (2019). Natural Language Processing with Python – Analyzing Text with the Natural Language Toolkit. O’Reilly Media.</a:t>
            </a:r>
          </a:p>
          <a:p>
            <a:pPr marL="578241" lvl="1" indent="-289120" algn="l">
              <a:lnSpc>
                <a:spcPct val="150000"/>
              </a:lnSpc>
              <a:buFont typeface="Arial"/>
              <a:buChar char="•"/>
            </a:pPr>
            <a:r>
              <a:rPr lang="en-US" sz="2678" dirty="0">
                <a:solidFill>
                  <a:srgbClr val="280F91"/>
                </a:solidFill>
                <a:latin typeface="Heading Now 71-78"/>
                <a:ea typeface="Heading Now 71-78"/>
                <a:cs typeface="Heading Now 71-78"/>
                <a:sym typeface="Heading Now 71-78"/>
              </a:rPr>
              <a:t>Reimers, N. &amp; </a:t>
            </a:r>
            <a:r>
              <a:rPr lang="en-US" sz="2678" dirty="0" err="1">
                <a:solidFill>
                  <a:srgbClr val="280F91"/>
                </a:solidFill>
                <a:latin typeface="Heading Now 71-78"/>
                <a:ea typeface="Heading Now 71-78"/>
                <a:cs typeface="Heading Now 71-78"/>
                <a:sym typeface="Heading Now 71-78"/>
              </a:rPr>
              <a:t>Gurevych</a:t>
            </a:r>
            <a:r>
              <a:rPr lang="en-US" sz="2678" dirty="0">
                <a:solidFill>
                  <a:srgbClr val="280F91"/>
                </a:solidFill>
                <a:latin typeface="Heading Now 71-78"/>
                <a:ea typeface="Heading Now 71-78"/>
                <a:cs typeface="Heading Now 71-78"/>
                <a:sym typeface="Heading Now 71-78"/>
              </a:rPr>
              <a:t> I. (2019). Sentence-BERT: Sentence Embeddings using Siamese BERT-Networks. Proceedings of the 2019 Conference on Empirical Methods in Natural Language Processing (EMNLP).</a:t>
            </a:r>
          </a:p>
          <a:p>
            <a:pPr algn="l">
              <a:lnSpc>
                <a:spcPts val="3049"/>
              </a:lnSpc>
            </a:pPr>
            <a:endParaRPr lang="en-US" sz="2678" dirty="0">
              <a:solidFill>
                <a:srgbClr val="280F91"/>
              </a:solidFill>
              <a:latin typeface="Heading Now 71-78"/>
              <a:ea typeface="Heading Now 71-78"/>
              <a:cs typeface="Heading Now 71-78"/>
              <a:sym typeface="Heading Now 71-78"/>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47793D-A019-89CE-80EC-9B262CEEC76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61B29CC8-1895-B325-C8A7-1ED9A7245C98}"/>
              </a:ext>
            </a:extLst>
          </p:cNvPr>
          <p:cNvGrpSpPr/>
          <p:nvPr/>
        </p:nvGrpSpPr>
        <p:grpSpPr>
          <a:xfrm>
            <a:off x="5481065" y="1037617"/>
            <a:ext cx="6563870" cy="8211766"/>
            <a:chOff x="0" y="0"/>
            <a:chExt cx="1728756" cy="2162770"/>
          </a:xfrm>
        </p:grpSpPr>
        <p:sp>
          <p:nvSpPr>
            <p:cNvPr id="3" name="Freeform 3">
              <a:extLst>
                <a:ext uri="{FF2B5EF4-FFF2-40B4-BE49-F238E27FC236}">
                  <a16:creationId xmlns:a16="http://schemas.microsoft.com/office/drawing/2014/main" id="{445381DE-1183-EA48-5A99-C730ACA80873}"/>
                </a:ext>
              </a:extLst>
            </p:cNvPr>
            <p:cNvSpPr/>
            <p:nvPr/>
          </p:nvSpPr>
          <p:spPr>
            <a:xfrm>
              <a:off x="0" y="0"/>
              <a:ext cx="1728756" cy="2162770"/>
            </a:xfrm>
            <a:custGeom>
              <a:avLst/>
              <a:gdLst/>
              <a:ahLst/>
              <a:cxnLst/>
              <a:rect l="l" t="t" r="r" b="b"/>
              <a:pathLst>
                <a:path w="1728756" h="2162770">
                  <a:moveTo>
                    <a:pt x="63692" y="0"/>
                  </a:moveTo>
                  <a:lnTo>
                    <a:pt x="1665064" y="0"/>
                  </a:lnTo>
                  <a:cubicBezTo>
                    <a:pt x="1681956" y="0"/>
                    <a:pt x="1698156" y="6710"/>
                    <a:pt x="1710101" y="18655"/>
                  </a:cubicBezTo>
                  <a:cubicBezTo>
                    <a:pt x="1722045" y="30599"/>
                    <a:pt x="1728756" y="46800"/>
                    <a:pt x="1728756" y="63692"/>
                  </a:cubicBezTo>
                  <a:lnTo>
                    <a:pt x="1728756" y="2099078"/>
                  </a:lnTo>
                  <a:cubicBezTo>
                    <a:pt x="1728756" y="2134254"/>
                    <a:pt x="1700240" y="2162770"/>
                    <a:pt x="1665064" y="2162770"/>
                  </a:cubicBezTo>
                  <a:lnTo>
                    <a:pt x="63692" y="2162770"/>
                  </a:lnTo>
                  <a:cubicBezTo>
                    <a:pt x="46800" y="2162770"/>
                    <a:pt x="30599" y="2156059"/>
                    <a:pt x="18655" y="2144115"/>
                  </a:cubicBezTo>
                  <a:cubicBezTo>
                    <a:pt x="6710" y="2132170"/>
                    <a:pt x="0" y="2115970"/>
                    <a:pt x="0" y="2099078"/>
                  </a:cubicBezTo>
                  <a:lnTo>
                    <a:pt x="0" y="63692"/>
                  </a:lnTo>
                  <a:cubicBezTo>
                    <a:pt x="0" y="46800"/>
                    <a:pt x="6710" y="30599"/>
                    <a:pt x="18655" y="18655"/>
                  </a:cubicBezTo>
                  <a:cubicBezTo>
                    <a:pt x="30599" y="6710"/>
                    <a:pt x="46800" y="0"/>
                    <a:pt x="63692" y="0"/>
                  </a:cubicBezTo>
                  <a:close/>
                </a:path>
              </a:pathLst>
            </a:custGeom>
            <a:solidFill>
              <a:srgbClr val="280F91"/>
            </a:solidFill>
            <a:ln cap="rnd">
              <a:noFill/>
              <a:prstDash val="solid"/>
              <a:round/>
            </a:ln>
          </p:spPr>
          <p:txBody>
            <a:bodyPr/>
            <a:lstStyle/>
            <a:p>
              <a:r>
                <a:rPr lang="en-US" dirty="0"/>
                <a:t>t</a:t>
              </a:r>
              <a:endParaRPr lang="en-IN" dirty="0"/>
            </a:p>
          </p:txBody>
        </p:sp>
        <p:sp>
          <p:nvSpPr>
            <p:cNvPr id="4" name="TextBox 4">
              <a:extLst>
                <a:ext uri="{FF2B5EF4-FFF2-40B4-BE49-F238E27FC236}">
                  <a16:creationId xmlns:a16="http://schemas.microsoft.com/office/drawing/2014/main" id="{1462C38E-E60D-F875-D5F9-9CA216B5F3F0}"/>
                </a:ext>
              </a:extLst>
            </p:cNvPr>
            <p:cNvSpPr txBox="1"/>
            <p:nvPr/>
          </p:nvSpPr>
          <p:spPr>
            <a:xfrm>
              <a:off x="0" y="-28575"/>
              <a:ext cx="1728756" cy="2191345"/>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7" name="TextBox 6">
            <a:extLst>
              <a:ext uri="{FF2B5EF4-FFF2-40B4-BE49-F238E27FC236}">
                <a16:creationId xmlns:a16="http://schemas.microsoft.com/office/drawing/2014/main" id="{957CF51F-8EB3-57A4-3B58-13AD5E8B737C}"/>
              </a:ext>
            </a:extLst>
          </p:cNvPr>
          <p:cNvSpPr txBox="1"/>
          <p:nvPr/>
        </p:nvSpPr>
        <p:spPr>
          <a:xfrm>
            <a:off x="6172200" y="4374059"/>
            <a:ext cx="3962400" cy="2308324"/>
          </a:xfrm>
          <a:prstGeom prst="rect">
            <a:avLst/>
          </a:prstGeom>
          <a:noFill/>
        </p:spPr>
        <p:txBody>
          <a:bodyPr wrap="square" rtlCol="0">
            <a:spAutoFit/>
          </a:bodyPr>
          <a:lstStyle/>
          <a:p>
            <a:r>
              <a:rPr lang="en-US" sz="7200" b="1" dirty="0">
                <a:solidFill>
                  <a:schemeClr val="bg1"/>
                </a:solidFill>
              </a:rPr>
              <a:t>THANK         YOU</a:t>
            </a:r>
            <a:endParaRPr lang="en-IN" sz="7200" b="1" dirty="0">
              <a:solidFill>
                <a:schemeClr val="bg1"/>
              </a:solidFill>
            </a:endParaRPr>
          </a:p>
        </p:txBody>
      </p:sp>
      <p:pic>
        <p:nvPicPr>
          <p:cNvPr id="9" name="Picture 8">
            <a:extLst>
              <a:ext uri="{FF2B5EF4-FFF2-40B4-BE49-F238E27FC236}">
                <a16:creationId xmlns:a16="http://schemas.microsoft.com/office/drawing/2014/main" id="{177C1189-A6A2-792A-53F4-3D16C3E9CB73}"/>
              </a:ext>
            </a:extLst>
          </p:cNvPr>
          <p:cNvPicPr>
            <a:picLocks noChangeAspect="1"/>
          </p:cNvPicPr>
          <p:nvPr/>
        </p:nvPicPr>
        <p:blipFill>
          <a:blip r:embed="rId2"/>
          <a:stretch>
            <a:fillRect/>
          </a:stretch>
        </p:blipFill>
        <p:spPr>
          <a:xfrm>
            <a:off x="1981200" y="1648091"/>
            <a:ext cx="5913633" cy="2115495"/>
          </a:xfrm>
          <a:prstGeom prst="rect">
            <a:avLst/>
          </a:prstGeom>
        </p:spPr>
      </p:pic>
    </p:spTree>
    <p:extLst>
      <p:ext uri="{BB962C8B-B14F-4D97-AF65-F5344CB8AC3E}">
        <p14:creationId xmlns:p14="http://schemas.microsoft.com/office/powerpoint/2010/main" val="3488827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00526"/>
            <a:ext cx="8900440" cy="1531765"/>
          </a:xfrm>
          <a:prstGeom prst="rect">
            <a:avLst/>
          </a:prstGeom>
        </p:spPr>
        <p:txBody>
          <a:bodyPr lIns="0" tIns="0" rIns="0" bIns="0" rtlCol="0" anchor="t">
            <a:spAutoFit/>
          </a:bodyPr>
          <a:lstStyle/>
          <a:p>
            <a:pPr marL="0" lvl="0" indent="0" algn="l">
              <a:lnSpc>
                <a:spcPts val="10000"/>
              </a:lnSpc>
            </a:pPr>
            <a:r>
              <a:rPr lang="en-US" sz="9259" spc="-583">
                <a:solidFill>
                  <a:srgbClr val="DAF9FF"/>
                </a:solidFill>
                <a:latin typeface="Heading Now 71-78"/>
                <a:ea typeface="Heading Now 71-78"/>
                <a:cs typeface="Heading Now 71-78"/>
                <a:sym typeface="Heading Now 71-78"/>
              </a:rPr>
              <a:t>Scope</a:t>
            </a:r>
          </a:p>
        </p:txBody>
      </p:sp>
      <p:sp>
        <p:nvSpPr>
          <p:cNvPr id="7" name="TextBox 7"/>
          <p:cNvSpPr txBox="1"/>
          <p:nvPr/>
        </p:nvSpPr>
        <p:spPr>
          <a:xfrm>
            <a:off x="381000" y="6057900"/>
            <a:ext cx="7507643" cy="4578176"/>
          </a:xfrm>
          <a:prstGeom prst="rect">
            <a:avLst/>
          </a:prstGeom>
        </p:spPr>
        <p:txBody>
          <a:bodyPr lIns="0" tIns="0" rIns="0" bIns="0" rtlCol="0" anchor="t">
            <a:spAutoFit/>
          </a:bodyPr>
          <a:lstStyle/>
          <a:p>
            <a:pPr marL="640418" lvl="1" indent="-320209" algn="l">
              <a:lnSpc>
                <a:spcPts val="4152"/>
              </a:lnSpc>
              <a:buFont typeface="Arial"/>
              <a:buChar char="•"/>
            </a:pPr>
            <a:r>
              <a:rPr lang="en-US" sz="2966" dirty="0">
                <a:solidFill>
                  <a:srgbClr val="280F91"/>
                </a:solidFill>
                <a:latin typeface="Heading Now 71-78"/>
                <a:ea typeface="Heading Now 71-78"/>
                <a:cs typeface="Heading Now 71-78"/>
                <a:sym typeface="Heading Now 71-78"/>
              </a:rPr>
              <a:t>Automates resume parsing, skill extraction, and matching with job descriptions.</a:t>
            </a:r>
          </a:p>
          <a:p>
            <a:pPr marL="640418" lvl="1" indent="-320209" algn="l">
              <a:lnSpc>
                <a:spcPts val="4152"/>
              </a:lnSpc>
              <a:buFont typeface="Arial"/>
              <a:buChar char="•"/>
            </a:pPr>
            <a:endParaRPr lang="en-US" sz="2966" dirty="0">
              <a:solidFill>
                <a:srgbClr val="280F91"/>
              </a:solidFill>
              <a:latin typeface="Heading Now 71-78"/>
              <a:ea typeface="Heading Now 71-78"/>
              <a:cs typeface="Heading Now 71-78"/>
              <a:sym typeface="Heading Now 71-78"/>
            </a:endParaRPr>
          </a:p>
          <a:p>
            <a:pPr marL="640418" lvl="1" indent="-320209" algn="l">
              <a:lnSpc>
                <a:spcPts val="4152"/>
              </a:lnSpc>
              <a:buFont typeface="Arial"/>
              <a:buChar char="•"/>
            </a:pPr>
            <a:r>
              <a:rPr lang="en-US" sz="2966" dirty="0">
                <a:solidFill>
                  <a:srgbClr val="280F91"/>
                </a:solidFill>
                <a:latin typeface="Heading Now 71-78"/>
                <a:ea typeface="Heading Now 71-78"/>
                <a:cs typeface="Heading Now 71-78"/>
                <a:sym typeface="Heading Now 71-78"/>
              </a:rPr>
              <a:t>Supports multiple file formats and integrates with HR tools.</a:t>
            </a:r>
          </a:p>
          <a:p>
            <a:pPr algn="l">
              <a:lnSpc>
                <a:spcPts val="3452"/>
              </a:lnSpc>
            </a:pPr>
            <a:endParaRPr lang="en-US" sz="2966" dirty="0">
              <a:solidFill>
                <a:srgbClr val="280F91"/>
              </a:solidFill>
              <a:latin typeface="Heading Now 71-78"/>
              <a:ea typeface="Heading Now 71-78"/>
              <a:cs typeface="Heading Now 71-78"/>
              <a:sym typeface="Heading Now 71-78"/>
            </a:endParaRPr>
          </a:p>
          <a:p>
            <a:pPr algn="l">
              <a:lnSpc>
                <a:spcPts val="3452"/>
              </a:lnSpc>
            </a:pPr>
            <a:endParaRPr lang="en-US" sz="2966" dirty="0">
              <a:solidFill>
                <a:srgbClr val="280F91"/>
              </a:solidFill>
              <a:latin typeface="Heading Now 71-78"/>
              <a:ea typeface="Heading Now 71-78"/>
              <a:cs typeface="Heading Now 71-78"/>
              <a:sym typeface="Heading Now 71-78"/>
            </a:endParaRPr>
          </a:p>
          <a:p>
            <a:pPr algn="l">
              <a:lnSpc>
                <a:spcPts val="3452"/>
              </a:lnSpc>
            </a:pPr>
            <a:endParaRPr lang="en-US" sz="2966" dirty="0">
              <a:solidFill>
                <a:srgbClr val="280F91"/>
              </a:solidFill>
              <a:latin typeface="Heading Now 71-78"/>
              <a:ea typeface="Heading Now 71-78"/>
              <a:cs typeface="Heading Now 71-78"/>
              <a:sym typeface="Heading Now 71-78"/>
            </a:endParaRPr>
          </a:p>
        </p:txBody>
      </p:sp>
      <p:sp>
        <p:nvSpPr>
          <p:cNvPr id="8" name="TextBox 8"/>
          <p:cNvSpPr txBox="1"/>
          <p:nvPr/>
        </p:nvSpPr>
        <p:spPr>
          <a:xfrm>
            <a:off x="8668964" y="6057900"/>
            <a:ext cx="9187868" cy="1087524"/>
          </a:xfrm>
          <a:prstGeom prst="rect">
            <a:avLst/>
          </a:prstGeom>
        </p:spPr>
        <p:txBody>
          <a:bodyPr lIns="0" tIns="0" rIns="0" bIns="0" rtlCol="0" anchor="t">
            <a:spAutoFit/>
          </a:bodyPr>
          <a:lstStyle/>
          <a:p>
            <a:pPr marL="633468" lvl="1" indent="-316734" algn="l">
              <a:lnSpc>
                <a:spcPts val="4107"/>
              </a:lnSpc>
              <a:buFont typeface="Arial"/>
              <a:buChar char="•"/>
            </a:pPr>
            <a:r>
              <a:rPr lang="en-US" sz="2934" dirty="0">
                <a:solidFill>
                  <a:srgbClr val="280F91"/>
                </a:solidFill>
                <a:latin typeface="Heading Now 71-78"/>
                <a:ea typeface="Heading Now 71-78"/>
                <a:cs typeface="Heading Now 71-78"/>
                <a:sym typeface="Heading Now 71-78"/>
              </a:rPr>
              <a:t>Uses AI models to speed up hiring and ensure fair recruitment.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00526"/>
            <a:ext cx="8900440" cy="1531765"/>
          </a:xfrm>
          <a:prstGeom prst="rect">
            <a:avLst/>
          </a:prstGeom>
        </p:spPr>
        <p:txBody>
          <a:bodyPr lIns="0" tIns="0" rIns="0" bIns="0" rtlCol="0" anchor="t">
            <a:spAutoFit/>
          </a:bodyPr>
          <a:lstStyle/>
          <a:p>
            <a:pPr marL="0" lvl="0" indent="0" algn="l">
              <a:lnSpc>
                <a:spcPts val="10000"/>
              </a:lnSpc>
            </a:pPr>
            <a:r>
              <a:rPr lang="en-US" sz="9259" spc="-583">
                <a:solidFill>
                  <a:srgbClr val="DAF9FF"/>
                </a:solidFill>
                <a:latin typeface="Heading Now 71-78"/>
                <a:ea typeface="Heading Now 71-78"/>
                <a:cs typeface="Heading Now 71-78"/>
                <a:sym typeface="Heading Now 71-78"/>
              </a:rPr>
              <a:t>Objective</a:t>
            </a:r>
          </a:p>
        </p:txBody>
      </p:sp>
      <p:sp>
        <p:nvSpPr>
          <p:cNvPr id="7" name="TextBox 7"/>
          <p:cNvSpPr txBox="1"/>
          <p:nvPr/>
        </p:nvSpPr>
        <p:spPr>
          <a:xfrm>
            <a:off x="889372" y="5843979"/>
            <a:ext cx="7591369" cy="3337388"/>
          </a:xfrm>
          <a:prstGeom prst="rect">
            <a:avLst/>
          </a:prstGeom>
        </p:spPr>
        <p:txBody>
          <a:bodyPr lIns="0" tIns="0" rIns="0" bIns="0" rtlCol="0" anchor="t">
            <a:spAutoFit/>
          </a:bodyPr>
          <a:lstStyle/>
          <a:p>
            <a:pPr algn="l">
              <a:lnSpc>
                <a:spcPts val="3491"/>
              </a:lnSpc>
            </a:pPr>
            <a:endParaRPr lang="en-US" sz="2493" dirty="0">
              <a:solidFill>
                <a:srgbClr val="280F91"/>
              </a:solidFill>
              <a:latin typeface="Heading Now 71-78"/>
              <a:ea typeface="Heading Now 71-78"/>
              <a:cs typeface="Heading Now 71-78"/>
              <a:sym typeface="Heading Now 71-78"/>
            </a:endParaRPr>
          </a:p>
          <a:p>
            <a:pPr marL="624767" lvl="1" indent="-312383" algn="l">
              <a:buFont typeface="Arial"/>
              <a:buChar char="•"/>
            </a:pPr>
            <a:r>
              <a:rPr lang="en-US" sz="3200" dirty="0">
                <a:solidFill>
                  <a:srgbClr val="280F91"/>
                </a:solidFill>
                <a:latin typeface="Heading Now 71-78"/>
                <a:ea typeface="Heading Now 71-78"/>
                <a:cs typeface="Heading Now 71-78"/>
                <a:sym typeface="Heading Now 71-78"/>
              </a:rPr>
              <a:t>Automate and streamline candidate selection.</a:t>
            </a:r>
          </a:p>
          <a:p>
            <a:pPr marL="624767" lvl="1" indent="-312383" algn="l">
              <a:buFont typeface="Arial"/>
              <a:buChar char="•"/>
            </a:pPr>
            <a:endParaRPr lang="en-US" sz="3200" dirty="0">
              <a:solidFill>
                <a:srgbClr val="280F91"/>
              </a:solidFill>
              <a:latin typeface="Heading Now 71-78"/>
              <a:ea typeface="Heading Now 71-78"/>
              <a:cs typeface="Heading Now 71-78"/>
              <a:sym typeface="Heading Now 71-78"/>
            </a:endParaRPr>
          </a:p>
          <a:p>
            <a:pPr marL="624767" lvl="1" indent="-312383" algn="l">
              <a:buFont typeface="Arial"/>
              <a:buChar char="•"/>
            </a:pPr>
            <a:r>
              <a:rPr lang="en-US" sz="3200" dirty="0">
                <a:solidFill>
                  <a:srgbClr val="280F91"/>
                </a:solidFill>
                <a:latin typeface="Heading Now 71-78"/>
                <a:ea typeface="Heading Now 71-78"/>
                <a:cs typeface="Heading Now 71-78"/>
                <a:sym typeface="Heading Now 71-78"/>
              </a:rPr>
              <a:t>Ensure fair, data-driven, and unbiased evaluation.</a:t>
            </a:r>
          </a:p>
          <a:p>
            <a:pPr algn="l">
              <a:lnSpc>
                <a:spcPts val="3491"/>
              </a:lnSpc>
            </a:pPr>
            <a:endParaRPr lang="en-US" sz="2893" dirty="0">
              <a:solidFill>
                <a:srgbClr val="280F91"/>
              </a:solidFill>
              <a:latin typeface="Heading Now 71-78"/>
              <a:ea typeface="Heading Now 71-78"/>
              <a:cs typeface="Heading Now 71-78"/>
              <a:sym typeface="Heading Now 71-78"/>
            </a:endParaRPr>
          </a:p>
        </p:txBody>
      </p:sp>
      <p:sp>
        <p:nvSpPr>
          <p:cNvPr id="8" name="TextBox 8"/>
          <p:cNvSpPr txBox="1"/>
          <p:nvPr/>
        </p:nvSpPr>
        <p:spPr>
          <a:xfrm>
            <a:off x="9144000" y="6340774"/>
            <a:ext cx="8658668" cy="974498"/>
          </a:xfrm>
          <a:prstGeom prst="rect">
            <a:avLst/>
          </a:prstGeom>
        </p:spPr>
        <p:txBody>
          <a:bodyPr lIns="0" tIns="0" rIns="0" bIns="0" rtlCol="0" anchor="t">
            <a:spAutoFit/>
          </a:bodyPr>
          <a:lstStyle/>
          <a:p>
            <a:pPr marL="605765" lvl="1" indent="-302882" algn="l">
              <a:lnSpc>
                <a:spcPts val="3928"/>
              </a:lnSpc>
              <a:buFont typeface="Arial"/>
              <a:buChar char="•"/>
            </a:pPr>
            <a:r>
              <a:rPr lang="en-US" sz="3200" dirty="0">
                <a:solidFill>
                  <a:srgbClr val="280F91"/>
                </a:solidFill>
                <a:latin typeface="Heading Now 71-78"/>
                <a:ea typeface="Heading Now 71-78"/>
                <a:cs typeface="Heading Now 71-78"/>
                <a:sym typeface="Heading Now 71-78"/>
              </a:rPr>
              <a:t>Improve recruitment quality and reduce hiring time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38626"/>
            <a:ext cx="9832979" cy="1112321"/>
          </a:xfrm>
          <a:prstGeom prst="rect">
            <a:avLst/>
          </a:prstGeom>
        </p:spPr>
        <p:txBody>
          <a:bodyPr lIns="0" tIns="0" rIns="0" bIns="0" rtlCol="0" anchor="t">
            <a:spAutoFit/>
          </a:bodyPr>
          <a:lstStyle/>
          <a:p>
            <a:pPr marL="0" lvl="0" indent="0" algn="l">
              <a:lnSpc>
                <a:spcPts val="7275"/>
              </a:lnSpc>
            </a:pPr>
            <a:r>
              <a:rPr lang="en-US" sz="6736" spc="-424">
                <a:solidFill>
                  <a:srgbClr val="DAF9FF"/>
                </a:solidFill>
                <a:latin typeface="Heading Now 71-78"/>
                <a:ea typeface="Heading Now 71-78"/>
                <a:cs typeface="Heading Now 71-78"/>
                <a:sym typeface="Heading Now 71-78"/>
              </a:rPr>
              <a:t>Feasibility study</a:t>
            </a:r>
          </a:p>
        </p:txBody>
      </p:sp>
      <p:sp>
        <p:nvSpPr>
          <p:cNvPr id="7" name="TextBox 7"/>
          <p:cNvSpPr txBox="1"/>
          <p:nvPr/>
        </p:nvSpPr>
        <p:spPr>
          <a:xfrm>
            <a:off x="889372" y="5272370"/>
            <a:ext cx="14762098" cy="3985930"/>
          </a:xfrm>
          <a:prstGeom prst="rect">
            <a:avLst/>
          </a:prstGeom>
        </p:spPr>
        <p:txBody>
          <a:bodyPr lIns="0" tIns="0" rIns="0" bIns="0" rtlCol="0" anchor="t">
            <a:spAutoFit/>
          </a:bodyPr>
          <a:lstStyle/>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A feasibility study is an assessment to determine if the project is practical, cost-effective, and technically achievable. This study includes the following components:</a:t>
            </a:r>
          </a:p>
          <a:p>
            <a:pPr marL="690579" lvl="1" indent="-345290" algn="l">
              <a:lnSpc>
                <a:spcPts val="4478"/>
              </a:lnSpc>
              <a:buAutoNum type="arabicPeriod"/>
            </a:pPr>
            <a:r>
              <a:rPr lang="en-US" sz="3198">
                <a:solidFill>
                  <a:srgbClr val="280F91"/>
                </a:solidFill>
                <a:latin typeface="Heading Now 71-78"/>
                <a:ea typeface="Heading Now 71-78"/>
                <a:cs typeface="Heading Now 71-78"/>
                <a:sym typeface="Heading Now 71-78"/>
              </a:rPr>
              <a:t>Technical feasibility</a:t>
            </a:r>
          </a:p>
          <a:p>
            <a:pPr marL="690579" lvl="1" indent="-345290" algn="l">
              <a:lnSpc>
                <a:spcPts val="4478"/>
              </a:lnSpc>
              <a:buAutoNum type="arabicPeriod"/>
            </a:pPr>
            <a:r>
              <a:rPr lang="en-US" sz="3198">
                <a:solidFill>
                  <a:srgbClr val="280F91"/>
                </a:solidFill>
                <a:latin typeface="Heading Now 71-78"/>
                <a:ea typeface="Heading Now 71-78"/>
                <a:cs typeface="Heading Now 71-78"/>
                <a:sym typeface="Heading Now 71-78"/>
              </a:rPr>
              <a:t>Operational feasibility</a:t>
            </a:r>
          </a:p>
          <a:p>
            <a:pPr marL="690579" lvl="1" indent="-345290" algn="l">
              <a:lnSpc>
                <a:spcPts val="4478"/>
              </a:lnSpc>
              <a:buAutoNum type="arabicPeriod"/>
            </a:pPr>
            <a:r>
              <a:rPr lang="en-US" sz="3198">
                <a:solidFill>
                  <a:srgbClr val="280F91"/>
                </a:solidFill>
                <a:latin typeface="Heading Now 71-78"/>
                <a:ea typeface="Heading Now 71-78"/>
                <a:cs typeface="Heading Now 71-78"/>
                <a:sym typeface="Heading Now 71-78"/>
              </a:rPr>
              <a:t>Economic feasibility</a:t>
            </a:r>
          </a:p>
          <a:p>
            <a:pPr algn="l">
              <a:lnSpc>
                <a:spcPts val="4478"/>
              </a:lnSpc>
            </a:pPr>
            <a:endParaRPr lang="en-US" sz="3198">
              <a:solidFill>
                <a:srgbClr val="280F91"/>
              </a:solidFill>
              <a:latin typeface="Heading Now 71-78"/>
              <a:ea typeface="Heading Now 71-78"/>
              <a:cs typeface="Heading Now 71-78"/>
              <a:sym typeface="Heading Now 71-78"/>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29101"/>
            <a:ext cx="11318397" cy="1111199"/>
          </a:xfrm>
          <a:prstGeom prst="rect">
            <a:avLst/>
          </a:prstGeom>
        </p:spPr>
        <p:txBody>
          <a:bodyPr lIns="0" tIns="0" rIns="0" bIns="0" rtlCol="0" anchor="t">
            <a:spAutoFit/>
          </a:bodyPr>
          <a:lstStyle/>
          <a:p>
            <a:pPr marL="0" lvl="0" indent="0" algn="l">
              <a:lnSpc>
                <a:spcPts val="7200"/>
              </a:lnSpc>
            </a:pPr>
            <a:r>
              <a:rPr lang="en-US" sz="6667" spc="-420">
                <a:solidFill>
                  <a:srgbClr val="DAF9FF"/>
                </a:solidFill>
                <a:latin typeface="Heading Now 71-78"/>
                <a:ea typeface="Heading Now 71-78"/>
                <a:cs typeface="Heading Now 71-78"/>
                <a:sym typeface="Heading Now 71-78"/>
              </a:rPr>
              <a:t>Technical Feasibility</a:t>
            </a:r>
          </a:p>
        </p:txBody>
      </p:sp>
      <p:sp>
        <p:nvSpPr>
          <p:cNvPr id="7" name="TextBox 7"/>
          <p:cNvSpPr txBox="1"/>
          <p:nvPr/>
        </p:nvSpPr>
        <p:spPr>
          <a:xfrm>
            <a:off x="703181" y="5525011"/>
            <a:ext cx="14762098" cy="1738030"/>
          </a:xfrm>
          <a:prstGeom prst="rect">
            <a:avLst/>
          </a:prstGeom>
        </p:spPr>
        <p:txBody>
          <a:bodyPr lIns="0" tIns="0" rIns="0" bIns="0" rtlCol="0" anchor="t">
            <a:spAutoFit/>
          </a:bodyPr>
          <a:lstStyle/>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Uses NLP, AI, and DB technologies.</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Frameworks: Python/Django.</a:t>
            </a:r>
          </a:p>
          <a:p>
            <a:pPr marL="690579" lvl="1" indent="-345290" algn="l">
              <a:lnSpc>
                <a:spcPts val="4478"/>
              </a:lnSpc>
              <a:buFont typeface="Arial"/>
              <a:buChar char="•"/>
            </a:pPr>
            <a:r>
              <a:rPr lang="en-US" sz="3198">
                <a:solidFill>
                  <a:srgbClr val="280F91"/>
                </a:solidFill>
                <a:latin typeface="Heading Now 71-78"/>
                <a:ea typeface="Heading Now 71-78"/>
                <a:cs typeface="Heading Now 71-78"/>
                <a:sym typeface="Heading Now 71-78"/>
              </a:rPr>
              <a:t>Integrates with ATS, supports PDF/DOCX/TXT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6" name="TextBox 6"/>
          <p:cNvSpPr txBox="1"/>
          <p:nvPr/>
        </p:nvSpPr>
        <p:spPr>
          <a:xfrm>
            <a:off x="1564992" y="3229101"/>
            <a:ext cx="11979092" cy="1111199"/>
          </a:xfrm>
          <a:prstGeom prst="rect">
            <a:avLst/>
          </a:prstGeom>
        </p:spPr>
        <p:txBody>
          <a:bodyPr lIns="0" tIns="0" rIns="0" bIns="0" rtlCol="0" anchor="t">
            <a:spAutoFit/>
          </a:bodyPr>
          <a:lstStyle/>
          <a:p>
            <a:pPr marL="0" lvl="0" indent="0" algn="l">
              <a:lnSpc>
                <a:spcPts val="7200"/>
              </a:lnSpc>
            </a:pPr>
            <a:r>
              <a:rPr lang="en-US" sz="6667" spc="-420">
                <a:solidFill>
                  <a:srgbClr val="DAF9FF"/>
                </a:solidFill>
                <a:latin typeface="Heading Now 71-78"/>
                <a:ea typeface="Heading Now 71-78"/>
                <a:cs typeface="Heading Now 71-78"/>
                <a:sym typeface="Heading Now 71-78"/>
              </a:rPr>
              <a:t>Operational Feasibility </a:t>
            </a:r>
          </a:p>
        </p:txBody>
      </p:sp>
      <p:sp>
        <p:nvSpPr>
          <p:cNvPr id="7" name="TextBox 7"/>
          <p:cNvSpPr txBox="1"/>
          <p:nvPr/>
        </p:nvSpPr>
        <p:spPr>
          <a:xfrm>
            <a:off x="703181" y="5525011"/>
            <a:ext cx="14762098" cy="3423955"/>
          </a:xfrm>
          <a:prstGeom prst="rect">
            <a:avLst/>
          </a:prstGeom>
        </p:spPr>
        <p:txBody>
          <a:bodyPr lIns="0" tIns="0" rIns="0" bIns="0" rtlCol="0" anchor="t">
            <a:spAutoFit/>
          </a:bodyPr>
          <a:lstStyle/>
          <a:p>
            <a:pPr marL="690579" lvl="1" indent="-345290" algn="l">
              <a:lnSpc>
                <a:spcPts val="4478"/>
              </a:lnSpc>
              <a:buFont typeface="Arial"/>
              <a:buChar char="•"/>
            </a:pPr>
            <a:r>
              <a:rPr lang="en-US" sz="3198" dirty="0">
                <a:solidFill>
                  <a:srgbClr val="280F91"/>
                </a:solidFill>
                <a:latin typeface="Heading Now 71-78"/>
                <a:ea typeface="Heading Now 71-78"/>
                <a:cs typeface="Heading Now 71-78"/>
                <a:sym typeface="Heading Now 71-78"/>
              </a:rPr>
              <a:t>User-friendly for HR teams.</a:t>
            </a:r>
          </a:p>
          <a:p>
            <a:pPr marL="690579" lvl="1" indent="-345290" algn="l">
              <a:lnSpc>
                <a:spcPts val="4478"/>
              </a:lnSpc>
              <a:buFont typeface="Arial"/>
              <a:buChar char="•"/>
            </a:pPr>
            <a:r>
              <a:rPr lang="en-US" sz="3198" dirty="0">
                <a:solidFill>
                  <a:srgbClr val="280F91"/>
                </a:solidFill>
                <a:latin typeface="Heading Now 71-78"/>
                <a:ea typeface="Heading Now 71-78"/>
                <a:cs typeface="Heading Now 71-78"/>
                <a:sym typeface="Heading Now 71-78"/>
              </a:rPr>
              <a:t>Features: job posting, resume upload, candidate ranking.</a:t>
            </a:r>
          </a:p>
          <a:p>
            <a:pPr marL="690579" lvl="1" indent="-345290" algn="l">
              <a:lnSpc>
                <a:spcPts val="4478"/>
              </a:lnSpc>
              <a:buFont typeface="Arial"/>
              <a:buChar char="•"/>
            </a:pPr>
            <a:r>
              <a:rPr lang="en-US" sz="3198" dirty="0">
                <a:solidFill>
                  <a:srgbClr val="280F91"/>
                </a:solidFill>
                <a:latin typeface="Heading Now 71-78"/>
                <a:ea typeface="Heading Now 71-78"/>
                <a:cs typeface="Heading Now 71-78"/>
                <a:sym typeface="Heading Now 71-78"/>
              </a:rPr>
              <a:t>Supports multi-user access &amp; collaboration.</a:t>
            </a:r>
          </a:p>
          <a:p>
            <a:pPr marL="690579" lvl="1" indent="-345290" algn="l">
              <a:lnSpc>
                <a:spcPts val="4478"/>
              </a:lnSpc>
              <a:buFont typeface="Arial"/>
              <a:buChar char="•"/>
            </a:pPr>
            <a:r>
              <a:rPr lang="en-US" sz="3198" dirty="0">
                <a:solidFill>
                  <a:srgbClr val="280F91"/>
                </a:solidFill>
                <a:latin typeface="Heading Now 71-78"/>
                <a:ea typeface="Heading Now 71-78"/>
                <a:cs typeface="Heading Now 71-78"/>
                <a:sym typeface="Heading Now 71-78"/>
              </a:rPr>
              <a:t>AI-driven insights.</a:t>
            </a:r>
          </a:p>
          <a:p>
            <a:pPr algn="l">
              <a:lnSpc>
                <a:spcPts val="4478"/>
              </a:lnSpc>
            </a:pPr>
            <a:endParaRPr lang="en-US" sz="3198" dirty="0">
              <a:solidFill>
                <a:srgbClr val="280F91"/>
              </a:solidFill>
              <a:latin typeface="Heading Now 71-78"/>
              <a:ea typeface="Heading Now 71-78"/>
              <a:cs typeface="Heading Now 71-78"/>
              <a:sym typeface="Heading Now 71-78"/>
            </a:endParaRPr>
          </a:p>
          <a:p>
            <a:pPr algn="l">
              <a:lnSpc>
                <a:spcPts val="4478"/>
              </a:lnSpc>
            </a:pPr>
            <a:endParaRPr lang="en-US" sz="3198" dirty="0">
              <a:solidFill>
                <a:srgbClr val="280F91"/>
              </a:solidFill>
              <a:latin typeface="Heading Now 71-78"/>
              <a:ea typeface="Heading Now 71-78"/>
              <a:cs typeface="Heading Now 71-78"/>
              <a:sym typeface="Heading Now 71-78"/>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AF9FF"/>
        </a:solidFill>
        <a:effectLst/>
      </p:bgPr>
    </p:bg>
    <p:spTree>
      <p:nvGrpSpPr>
        <p:cNvPr id="1" name=""/>
        <p:cNvGrpSpPr/>
        <p:nvPr/>
      </p:nvGrpSpPr>
      <p:grpSpPr>
        <a:xfrm>
          <a:off x="0" y="0"/>
          <a:ext cx="0" cy="0"/>
          <a:chOff x="0" y="0"/>
          <a:chExt cx="0" cy="0"/>
        </a:xfrm>
      </p:grpSpPr>
      <p:grpSp>
        <p:nvGrpSpPr>
          <p:cNvPr id="2" name="Group 2"/>
          <p:cNvGrpSpPr/>
          <p:nvPr/>
        </p:nvGrpSpPr>
        <p:grpSpPr>
          <a:xfrm>
            <a:off x="889372" y="610968"/>
            <a:ext cx="16230600" cy="4197705"/>
            <a:chOff x="0" y="0"/>
            <a:chExt cx="4274726" cy="1105568"/>
          </a:xfrm>
        </p:grpSpPr>
        <p:sp>
          <p:nvSpPr>
            <p:cNvPr id="3" name="Freeform 3"/>
            <p:cNvSpPr/>
            <p:nvPr/>
          </p:nvSpPr>
          <p:spPr>
            <a:xfrm>
              <a:off x="0" y="0"/>
              <a:ext cx="4274726" cy="1105568"/>
            </a:xfrm>
            <a:custGeom>
              <a:avLst/>
              <a:gdLst/>
              <a:ahLst/>
              <a:cxnLst/>
              <a:rect l="l" t="t" r="r" b="b"/>
              <a:pathLst>
                <a:path w="4274726" h="1105568">
                  <a:moveTo>
                    <a:pt x="25758" y="0"/>
                  </a:moveTo>
                  <a:lnTo>
                    <a:pt x="4248968" y="0"/>
                  </a:lnTo>
                  <a:cubicBezTo>
                    <a:pt x="4255800" y="0"/>
                    <a:pt x="4262351" y="2714"/>
                    <a:pt x="4267182" y="7544"/>
                  </a:cubicBezTo>
                  <a:cubicBezTo>
                    <a:pt x="4272012" y="12375"/>
                    <a:pt x="4274726" y="18926"/>
                    <a:pt x="4274726" y="25758"/>
                  </a:cubicBezTo>
                  <a:lnTo>
                    <a:pt x="4274726" y="1079811"/>
                  </a:lnTo>
                  <a:cubicBezTo>
                    <a:pt x="4274726" y="1086642"/>
                    <a:pt x="4272012" y="1093194"/>
                    <a:pt x="4267182" y="1098024"/>
                  </a:cubicBezTo>
                  <a:cubicBezTo>
                    <a:pt x="4262351" y="1102855"/>
                    <a:pt x="4255800" y="1105568"/>
                    <a:pt x="4248968" y="1105568"/>
                  </a:cubicBezTo>
                  <a:lnTo>
                    <a:pt x="25758" y="1105568"/>
                  </a:lnTo>
                  <a:cubicBezTo>
                    <a:pt x="18926" y="1105568"/>
                    <a:pt x="12375" y="1102855"/>
                    <a:pt x="7544" y="1098024"/>
                  </a:cubicBezTo>
                  <a:cubicBezTo>
                    <a:pt x="2714" y="1093194"/>
                    <a:pt x="0" y="1086642"/>
                    <a:pt x="0" y="1079811"/>
                  </a:cubicBezTo>
                  <a:lnTo>
                    <a:pt x="0" y="25758"/>
                  </a:lnTo>
                  <a:cubicBezTo>
                    <a:pt x="0" y="18926"/>
                    <a:pt x="2714" y="12375"/>
                    <a:pt x="7544" y="7544"/>
                  </a:cubicBezTo>
                  <a:cubicBezTo>
                    <a:pt x="12375" y="2714"/>
                    <a:pt x="18926" y="0"/>
                    <a:pt x="25758" y="0"/>
                  </a:cubicBezTo>
                  <a:close/>
                </a:path>
              </a:pathLst>
            </a:custGeom>
            <a:solidFill>
              <a:srgbClr val="280F91"/>
            </a:solidFill>
            <a:ln cap="rnd">
              <a:noFill/>
              <a:prstDash val="solid"/>
              <a:round/>
            </a:ln>
          </p:spPr>
          <p:txBody>
            <a:bodyPr/>
            <a:lstStyle/>
            <a:p>
              <a:endParaRPr lang="en-IN"/>
            </a:p>
          </p:txBody>
        </p:sp>
        <p:sp>
          <p:nvSpPr>
            <p:cNvPr id="4" name="TextBox 4"/>
            <p:cNvSpPr txBox="1"/>
            <p:nvPr/>
          </p:nvSpPr>
          <p:spPr>
            <a:xfrm>
              <a:off x="0" y="-28575"/>
              <a:ext cx="4274726" cy="1134143"/>
            </a:xfrm>
            <a:prstGeom prst="rect">
              <a:avLst/>
            </a:prstGeom>
          </p:spPr>
          <p:txBody>
            <a:bodyPr lIns="50800" tIns="50800" rIns="50800" bIns="50800" rtlCol="0" anchor="ctr"/>
            <a:lstStyle/>
            <a:p>
              <a:pPr marL="0" lvl="0" indent="0" algn="ctr">
                <a:lnSpc>
                  <a:spcPts val="1532"/>
                </a:lnSpc>
                <a:spcBef>
                  <a:spcPct val="0"/>
                </a:spcBef>
              </a:pPr>
              <a:endParaRPr/>
            </a:p>
          </p:txBody>
        </p:sp>
      </p:grpSp>
      <p:sp>
        <p:nvSpPr>
          <p:cNvPr id="5" name="Freeform 5"/>
          <p:cNvSpPr/>
          <p:nvPr/>
        </p:nvSpPr>
        <p:spPr>
          <a:xfrm>
            <a:off x="13544084" y="1548668"/>
            <a:ext cx="3169401" cy="2322307"/>
          </a:xfrm>
          <a:custGeom>
            <a:avLst/>
            <a:gdLst/>
            <a:ahLst/>
            <a:cxnLst/>
            <a:rect l="l" t="t" r="r" b="b"/>
            <a:pathLst>
              <a:path w="3169401" h="2322307">
                <a:moveTo>
                  <a:pt x="0" y="0"/>
                </a:moveTo>
                <a:lnTo>
                  <a:pt x="3169401" y="0"/>
                </a:lnTo>
                <a:lnTo>
                  <a:pt x="3169401" y="2322306"/>
                </a:lnTo>
                <a:lnTo>
                  <a:pt x="0" y="23223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64992" y="3229101"/>
            <a:ext cx="11979092" cy="1111199"/>
          </a:xfrm>
          <a:prstGeom prst="rect">
            <a:avLst/>
          </a:prstGeom>
        </p:spPr>
        <p:txBody>
          <a:bodyPr lIns="0" tIns="0" rIns="0" bIns="0" rtlCol="0" anchor="t">
            <a:spAutoFit/>
          </a:bodyPr>
          <a:lstStyle/>
          <a:p>
            <a:pPr marL="0" lvl="0" indent="0" algn="l">
              <a:lnSpc>
                <a:spcPts val="7200"/>
              </a:lnSpc>
            </a:pPr>
            <a:r>
              <a:rPr lang="en-US" sz="6667" spc="-420">
                <a:solidFill>
                  <a:srgbClr val="DAF9FF"/>
                </a:solidFill>
                <a:latin typeface="Heading Now 71-78"/>
                <a:ea typeface="Heading Now 71-78"/>
                <a:cs typeface="Heading Now 71-78"/>
                <a:sym typeface="Heading Now 71-78"/>
              </a:rPr>
              <a:t>Economic Feasibility </a:t>
            </a:r>
          </a:p>
        </p:txBody>
      </p:sp>
      <p:sp>
        <p:nvSpPr>
          <p:cNvPr id="7" name="TextBox 7"/>
          <p:cNvSpPr txBox="1"/>
          <p:nvPr/>
        </p:nvSpPr>
        <p:spPr>
          <a:xfrm>
            <a:off x="703181" y="5515486"/>
            <a:ext cx="14762098" cy="3484608"/>
          </a:xfrm>
          <a:prstGeom prst="rect">
            <a:avLst/>
          </a:prstGeom>
        </p:spPr>
        <p:txBody>
          <a:bodyPr lIns="0" tIns="0" rIns="0" bIns="0" rtlCol="0" anchor="t">
            <a:spAutoFit/>
          </a:bodyPr>
          <a:lstStyle/>
          <a:p>
            <a:pPr marL="733758" lvl="1" indent="-366879" algn="l">
              <a:lnSpc>
                <a:spcPts val="4758"/>
              </a:lnSpc>
              <a:buFont typeface="Arial"/>
              <a:buChar char="•"/>
            </a:pPr>
            <a:r>
              <a:rPr lang="en-US" sz="3398" dirty="0">
                <a:solidFill>
                  <a:srgbClr val="280F91"/>
                </a:solidFill>
                <a:latin typeface="Heading Now 71-78"/>
                <a:ea typeface="Heading Now 71-78"/>
                <a:cs typeface="Heading Now 71-78"/>
                <a:sym typeface="Heading Now 71-78"/>
              </a:rPr>
              <a:t>Reduces manual screening costs and errors.</a:t>
            </a:r>
          </a:p>
          <a:p>
            <a:pPr marL="712169" lvl="1" indent="-356084" algn="l">
              <a:lnSpc>
                <a:spcPts val="4618"/>
              </a:lnSpc>
              <a:buFont typeface="Arial"/>
              <a:buChar char="•"/>
            </a:pPr>
            <a:r>
              <a:rPr lang="en-US" sz="3298" dirty="0">
                <a:solidFill>
                  <a:srgbClr val="280F91"/>
                </a:solidFill>
                <a:latin typeface="Heading Now 71-78"/>
                <a:ea typeface="Heading Now 71-78"/>
                <a:cs typeface="Heading Now 71-78"/>
                <a:sym typeface="Heading Now 71-78"/>
              </a:rPr>
              <a:t>Saves time and improves efficiency.</a:t>
            </a:r>
          </a:p>
          <a:p>
            <a:pPr marL="712169" lvl="1" indent="-356084" algn="l">
              <a:lnSpc>
                <a:spcPts val="4618"/>
              </a:lnSpc>
              <a:buFont typeface="Arial"/>
              <a:buChar char="•"/>
            </a:pPr>
            <a:r>
              <a:rPr lang="en-US" sz="3298" dirty="0">
                <a:solidFill>
                  <a:srgbClr val="280F91"/>
                </a:solidFill>
                <a:latin typeface="Heading Now 71-78"/>
                <a:ea typeface="Heading Now 71-78"/>
                <a:cs typeface="Heading Now 71-78"/>
                <a:sym typeface="Heading Now 71-78"/>
              </a:rPr>
              <a:t>Long-term ROI benefits all company sizes.</a:t>
            </a:r>
          </a:p>
          <a:p>
            <a:pPr algn="l">
              <a:lnSpc>
                <a:spcPts val="4478"/>
              </a:lnSpc>
            </a:pPr>
            <a:endParaRPr lang="en-US" sz="3298" dirty="0">
              <a:solidFill>
                <a:srgbClr val="280F91"/>
              </a:solidFill>
              <a:latin typeface="Heading Now 71-78"/>
              <a:ea typeface="Heading Now 71-78"/>
              <a:cs typeface="Heading Now 71-78"/>
              <a:sym typeface="Heading Now 71-78"/>
            </a:endParaRPr>
          </a:p>
          <a:p>
            <a:pPr algn="l">
              <a:lnSpc>
                <a:spcPts val="4478"/>
              </a:lnSpc>
            </a:pPr>
            <a:endParaRPr lang="en-US" sz="3298" dirty="0">
              <a:solidFill>
                <a:srgbClr val="280F91"/>
              </a:solidFill>
              <a:latin typeface="Heading Now 71-78"/>
              <a:ea typeface="Heading Now 71-78"/>
              <a:cs typeface="Heading Now 71-78"/>
              <a:sym typeface="Heading Now 71-78"/>
            </a:endParaRPr>
          </a:p>
          <a:p>
            <a:pPr algn="l">
              <a:lnSpc>
                <a:spcPts val="4478"/>
              </a:lnSpc>
            </a:pPr>
            <a:endParaRPr lang="en-US" sz="3298" dirty="0">
              <a:solidFill>
                <a:srgbClr val="280F91"/>
              </a:solidFill>
              <a:latin typeface="Heading Now 71-78"/>
              <a:ea typeface="Heading Now 71-78"/>
              <a:cs typeface="Heading Now 71-78"/>
              <a:sym typeface="Heading Now 71-78"/>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263</TotalTime>
  <Words>859</Words>
  <Application>Microsoft Office PowerPoint</Application>
  <PresentationFormat>Custom</PresentationFormat>
  <Paragraphs>175</Paragraphs>
  <Slides>33</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Heading Now 71-78</vt:lpstr>
      <vt:lpstr>Calibri</vt:lpstr>
      <vt:lpstr>Roboto</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´A feasibility study is an assessment to determine if the project is practical, cost-effective, and technically achievable. This study includes the following components: •Technical feasibility •Operational feasibility •Economic feasibility</dc:title>
  <cp:lastModifiedBy>Anusree v s</cp:lastModifiedBy>
  <cp:revision>20</cp:revision>
  <dcterms:created xsi:type="dcterms:W3CDTF">2006-08-16T00:00:00Z</dcterms:created>
  <dcterms:modified xsi:type="dcterms:W3CDTF">2025-10-16T08:01:45Z</dcterms:modified>
  <dc:identifier>DAG1p0qSKD8</dc:identifier>
</cp:coreProperties>
</file>

<file path=docProps/thumbnail.jpeg>
</file>